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2.svg" ContentType="image/svg+xml"/>
  <Override PartName="/ppt/media/image4.svg" ContentType="image/svg+xml"/>
  <Override PartName="/ppt/media/image6.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8" r:id="rId4"/>
    <p:sldId id="259" r:id="rId5"/>
    <p:sldId id="263" r:id="rId6"/>
    <p:sldId id="284" r:id="rId7"/>
    <p:sldId id="260" r:id="rId8"/>
    <p:sldId id="264" r:id="rId9"/>
    <p:sldId id="285" r:id="rId10"/>
    <p:sldId id="286" r:id="rId11"/>
    <p:sldId id="287" r:id="rId12"/>
    <p:sldId id="288" r:id="rId13"/>
    <p:sldId id="261" r:id="rId14"/>
    <p:sldId id="267" r:id="rId15"/>
    <p:sldId id="269" r:id="rId16"/>
    <p:sldId id="289" r:id="rId17"/>
    <p:sldId id="262" r:id="rId18"/>
    <p:sldId id="270" r:id="rId19"/>
    <p:sldId id="266" r:id="rId20"/>
    <p:sldId id="279" r:id="rId21"/>
    <p:sldId id="271" r:id="rId22"/>
  </p:sldIdLst>
  <p:sldSz cx="12192000" cy="6858000"/>
  <p:notesSz cx="6858000" cy="9144000"/>
  <p:embeddedFontLst>
    <p:embeddedFont>
      <p:font typeface="黑体" panose="02010609060101010101" charset="-122"/>
      <p:regular r:id="rId26"/>
    </p:embeddedFont>
    <p:embeddedFont>
      <p:font typeface="汉仪大宋简" panose="02010609000101010101" pitchFamily="49" charset="-122"/>
      <p:regular r:id="rId27"/>
    </p:embeddedFont>
    <p:embeddedFont>
      <p:font typeface="文泉驿等宽微米黑" panose="020B0606030804020204" pitchFamily="34" charset="-122"/>
      <p:regular r:id="rId28"/>
    </p:embeddedFont>
    <p:embeddedFont>
      <p:font typeface="楷体" panose="02010609060101010101" charset="-122"/>
      <p:regular r:id="rId29"/>
    </p:embeddedFont>
    <p:embeddedFont>
      <p:font typeface="等线" panose="02010600030101010101" charset="-122"/>
      <p:regular r:id="rId30"/>
    </p:embeddedFont>
    <p:embeddedFont>
      <p:font typeface="等线 Light" panose="02010600030101010101" charset="-122"/>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userDrawn="1">
          <p15:clr>
            <a:srgbClr val="A4A3A4"/>
          </p15:clr>
        </p15:guide>
        <p15:guide id="2" pos="38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75"/>
    <a:srgbClr val="F8B33A"/>
    <a:srgbClr val="FDFEFE"/>
    <a:srgbClr val="00519A"/>
    <a:srgbClr val="003F76"/>
    <a:srgbClr val="F3FAFA"/>
    <a:srgbClr val="FAFDFD"/>
    <a:srgbClr val="F8FCFC"/>
    <a:srgbClr val="002A50"/>
    <a:srgbClr val="003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4660"/>
  </p:normalViewPr>
  <p:slideViewPr>
    <p:cSldViewPr snapToGrid="0" showGuides="1">
      <p:cViewPr>
        <p:scale>
          <a:sx n="75" d="100"/>
          <a:sy n="75" d="100"/>
        </p:scale>
        <p:origin x="1626" y="792"/>
      </p:cViewPr>
      <p:guideLst>
        <p:guide orient="horz" pos="274"/>
        <p:guide pos="38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7.xml"/><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91A5E81-22CF-43D7-8A0E-84FB8D719E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9C6CE3-6663-4C82-ADF5-21000C2CFB9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A5E81-22CF-43D7-8A0E-84FB8D719E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C6CE3-6663-4C82-ADF5-21000C2CFB9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3.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6.xml"/><Relationship Id="rId2" Type="http://schemas.openxmlformats.org/officeDocument/2006/relationships/image" Target="../media/image3.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1" Type="http://schemas.openxmlformats.org/officeDocument/2006/relationships/slideLayout" Target="../slideLayouts/slideLayout1.xml"/><Relationship Id="rId20" Type="http://schemas.openxmlformats.org/officeDocument/2006/relationships/tags" Target="../tags/tag12.xml"/><Relationship Id="rId2" Type="http://schemas.openxmlformats.org/officeDocument/2006/relationships/image" Target="../media/image2.svg"/><Relationship Id="rId19" Type="http://schemas.openxmlformats.org/officeDocument/2006/relationships/tags" Target="../tags/tag11.xml"/><Relationship Id="rId18" Type="http://schemas.openxmlformats.org/officeDocument/2006/relationships/tags" Target="../tags/tag10.xml"/><Relationship Id="rId17" Type="http://schemas.openxmlformats.org/officeDocument/2006/relationships/tags" Target="../tags/tag9.xml"/><Relationship Id="rId16" Type="http://schemas.openxmlformats.org/officeDocument/2006/relationships/tags" Target="../tags/tag8.xml"/><Relationship Id="rId15" Type="http://schemas.openxmlformats.org/officeDocument/2006/relationships/tags" Target="../tags/tag7.xml"/><Relationship Id="rId14" Type="http://schemas.openxmlformats.org/officeDocument/2006/relationships/tags" Target="../tags/tag6.xml"/><Relationship Id="rId13" Type="http://schemas.openxmlformats.org/officeDocument/2006/relationships/tags" Target="../tags/tag5.xml"/><Relationship Id="rId12" Type="http://schemas.openxmlformats.org/officeDocument/2006/relationships/tags" Target="../tags/tag4.xml"/><Relationship Id="rId11" Type="http://schemas.openxmlformats.org/officeDocument/2006/relationships/tags" Target="../tags/tag3.xml"/><Relationship Id="rId10" Type="http://schemas.openxmlformats.org/officeDocument/2006/relationships/tags" Target="../tags/tag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12192000" cy="6859051"/>
          </a:xfrm>
          <a:prstGeom prst="rect">
            <a:avLst/>
          </a:prstGeom>
        </p:spPr>
      </p:pic>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30200"/>
            <a:ext cx="11518900" cy="6197600"/>
          </a:xfrm>
          <a:prstGeom prst="rect">
            <a:avLst/>
          </a:prstGeom>
        </p:spPr>
      </p:pic>
      <p:pic>
        <p:nvPicPr>
          <p:cNvPr id="34" name="图形 3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8534" y="2801257"/>
            <a:ext cx="3903466" cy="4056743"/>
          </a:xfrm>
          <a:prstGeom prst="rect">
            <a:avLst/>
          </a:prstGeom>
        </p:spPr>
      </p:pic>
      <p:pic>
        <p:nvPicPr>
          <p:cNvPr id="36" name="图形 3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 y="-1050"/>
            <a:ext cx="4065083" cy="4224707"/>
          </a:xfrm>
          <a:prstGeom prst="rect">
            <a:avLst/>
          </a:prstGeom>
        </p:spPr>
      </p:pic>
      <p:sp>
        <p:nvSpPr>
          <p:cNvPr id="45" name="文本框 44"/>
          <p:cNvSpPr txBox="1"/>
          <p:nvPr/>
        </p:nvSpPr>
        <p:spPr>
          <a:xfrm>
            <a:off x="1024890" y="1705610"/>
            <a:ext cx="10561320" cy="1938020"/>
          </a:xfrm>
          <a:prstGeom prst="rect">
            <a:avLst/>
          </a:prstGeom>
          <a:noFill/>
        </p:spPr>
        <p:txBody>
          <a:bodyPr wrap="square" rtlCol="0">
            <a:spAutoFit/>
          </a:bodyPr>
          <a:lstStyle/>
          <a:p>
            <a:pPr algn="ctr"/>
            <a:r>
              <a:rPr lang="zh-CN" altLang="en-US" sz="6000" dirty="0">
                <a:solidFill>
                  <a:srgbClr val="003F76"/>
                </a:solidFill>
                <a:latin typeface="黑体" panose="02010609060101010101" charset="-122"/>
                <a:ea typeface="黑体" panose="02010609060101010101" charset="-122"/>
                <a:cs typeface="黑体" panose="02010609060101010101" charset="-122"/>
              </a:rPr>
              <a:t>指向核心素养的小学数学低段</a:t>
            </a:r>
            <a:r>
              <a:rPr lang="en-US" altLang="zh-CN" sz="6000" dirty="0">
                <a:solidFill>
                  <a:srgbClr val="003F76"/>
                </a:solidFill>
                <a:latin typeface="黑体" panose="02010609060101010101" charset="-122"/>
                <a:ea typeface="黑体" panose="02010609060101010101" charset="-122"/>
                <a:cs typeface="黑体" panose="02010609060101010101" charset="-122"/>
              </a:rPr>
              <a:t>“</a:t>
            </a:r>
            <a:r>
              <a:rPr lang="zh-CN" altLang="en-US" sz="6000" dirty="0">
                <a:solidFill>
                  <a:srgbClr val="003F76"/>
                </a:solidFill>
                <a:latin typeface="黑体" panose="02010609060101010101" charset="-122"/>
                <a:ea typeface="黑体" panose="02010609060101010101" charset="-122"/>
                <a:cs typeface="黑体" panose="02010609060101010101" charset="-122"/>
              </a:rPr>
              <a:t>思考题</a:t>
            </a:r>
            <a:r>
              <a:rPr lang="en-US" altLang="zh-CN" sz="6000" dirty="0">
                <a:solidFill>
                  <a:srgbClr val="003F76"/>
                </a:solidFill>
                <a:latin typeface="黑体" panose="02010609060101010101" charset="-122"/>
                <a:ea typeface="黑体" panose="02010609060101010101" charset="-122"/>
                <a:cs typeface="黑体" panose="02010609060101010101" charset="-122"/>
              </a:rPr>
              <a:t>”</a:t>
            </a:r>
            <a:r>
              <a:rPr lang="zh-CN" altLang="en-US" sz="6000" dirty="0">
                <a:solidFill>
                  <a:srgbClr val="003F76"/>
                </a:solidFill>
                <a:latin typeface="黑体" panose="02010609060101010101" charset="-122"/>
                <a:ea typeface="黑体" panose="02010609060101010101" charset="-122"/>
                <a:cs typeface="黑体" panose="02010609060101010101" charset="-122"/>
              </a:rPr>
              <a:t>教学研究</a:t>
            </a:r>
            <a:endParaRPr lang="zh-CN" altLang="en-US" sz="6000" dirty="0">
              <a:solidFill>
                <a:srgbClr val="003F76"/>
              </a:solidFill>
              <a:latin typeface="黑体" panose="02010609060101010101" charset="-122"/>
              <a:ea typeface="黑体" panose="02010609060101010101" charset="-122"/>
              <a:cs typeface="黑体" panose="02010609060101010101" charset="-122"/>
            </a:endParaRPr>
          </a:p>
        </p:txBody>
      </p:sp>
      <p:sp>
        <p:nvSpPr>
          <p:cNvPr id="48" name="文本框 47"/>
          <p:cNvSpPr txBox="1"/>
          <p:nvPr/>
        </p:nvSpPr>
        <p:spPr>
          <a:xfrm>
            <a:off x="3642298" y="4090426"/>
            <a:ext cx="5220579" cy="521970"/>
          </a:xfrm>
          <a:prstGeom prst="rect">
            <a:avLst/>
          </a:prstGeom>
          <a:noFill/>
        </p:spPr>
        <p:txBody>
          <a:bodyPr wrap="square" rtlCol="0">
            <a:spAutoFit/>
          </a:bodyPr>
          <a:lstStyle/>
          <a:p>
            <a:pPr algn="ctr"/>
            <a:r>
              <a:rPr lang="zh-CN" sz="2800" dirty="0">
                <a:latin typeface="黑体" panose="02010609060101010101" charset="-122"/>
                <a:ea typeface="黑体" panose="02010609060101010101" charset="-122"/>
              </a:rPr>
              <a:t>课题主持人：王蒙</a:t>
            </a:r>
            <a:endParaRPr lang="zh-CN" sz="2800" dirty="0">
              <a:latin typeface="黑体" panose="02010609060101010101" charset="-122"/>
              <a:ea typeface="黑体" panose="02010609060101010101" charset="-122"/>
            </a:endParaRPr>
          </a:p>
        </p:txBody>
      </p:sp>
      <p:grpSp>
        <p:nvGrpSpPr>
          <p:cNvPr id="4" name="组合 3"/>
          <p:cNvGrpSpPr/>
          <p:nvPr/>
        </p:nvGrpSpPr>
        <p:grpSpPr>
          <a:xfrm>
            <a:off x="-777839" y="78128"/>
            <a:ext cx="431800" cy="1035200"/>
            <a:chOff x="-777839" y="78128"/>
            <a:chExt cx="431800" cy="1035200"/>
          </a:xfrm>
        </p:grpSpPr>
        <p:sp>
          <p:nvSpPr>
            <p:cNvPr id="2" name="矩形 1"/>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12192000" cy="6859051"/>
          </a:xfrm>
          <a:prstGeom prst="rect">
            <a:avLst/>
          </a:prstGeom>
        </p:spPr>
      </p:pic>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82905"/>
            <a:ext cx="11518900" cy="6197600"/>
          </a:xfrm>
          <a:prstGeom prst="rect">
            <a:avLst/>
          </a:prstGeom>
        </p:spPr>
      </p:pic>
      <p:grpSp>
        <p:nvGrpSpPr>
          <p:cNvPr id="54" name="组合 53"/>
          <p:cNvGrpSpPr/>
          <p:nvPr/>
        </p:nvGrpSpPr>
        <p:grpSpPr>
          <a:xfrm>
            <a:off x="-777839" y="78128"/>
            <a:ext cx="431800" cy="1035200"/>
            <a:chOff x="-777839" y="78128"/>
            <a:chExt cx="431800" cy="1035200"/>
          </a:xfrm>
        </p:grpSpPr>
        <p:sp>
          <p:nvSpPr>
            <p:cNvPr id="55" name="矩形 54"/>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4615543" y="591421"/>
            <a:ext cx="2960914"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三、主要观点</a:t>
            </a:r>
            <a:endParaRPr lang="zh-CN" altLang="en-US" sz="2800" b="1" dirty="0">
              <a:latin typeface="黑体" panose="02010609060101010101" charset="-122"/>
              <a:ea typeface="黑体" panose="02010609060101010101" charset="-122"/>
            </a:endParaRPr>
          </a:p>
        </p:txBody>
      </p:sp>
      <p:sp>
        <p:nvSpPr>
          <p:cNvPr id="2" name="文本框 1"/>
          <p:cNvSpPr txBox="1"/>
          <p:nvPr/>
        </p:nvSpPr>
        <p:spPr>
          <a:xfrm>
            <a:off x="543560" y="1364615"/>
            <a:ext cx="11104880" cy="4523105"/>
          </a:xfrm>
          <a:prstGeom prst="rect">
            <a:avLst/>
          </a:prstGeom>
          <a:noFill/>
        </p:spPr>
        <p:txBody>
          <a:bodyPr wrap="square" rtlCol="0">
            <a:spAutoFit/>
          </a:bodyPr>
          <a:p>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1</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）发挥教材应用价值</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思考题在教材编写上隐藏着符合学生认知规律的学科能力和素养，是教材例题学习的有机补充，又略高于基本教学要求，对学生具有挑战性，既能使学生系统学“深”，又能使学生变通学“活”。</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2</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）发展学生核心素养</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学生能在“思考题”的学习过程中经历实践、观察、操作、推理等数学活动，提高数学创新能力，以及综合运用数学思想方法和能力解决问题的能力，从而拓展学生学习数学、应用数学的视角，使学生切身体会到数学的魅力与乐趣。</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3</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）提高教师教学水平</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从数学核心素养视角出发，来研究“思考题”的教学，能够从实践层面指导教师们的课堂教学，可操作性更强，为教师培养学生的数学核心素养提供实践层面的参考与借鉴。</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stretch>
            <a:fillRect/>
          </a:stretch>
        </p:blipFill>
        <p:spPr>
          <a:xfrm>
            <a:off x="0" y="-1"/>
            <a:ext cx="12192000" cy="6859051"/>
          </a:xfrm>
          <a:prstGeom prst="rect">
            <a:avLst/>
          </a:prstGeom>
        </p:spPr>
      </p:pic>
      <p:pic>
        <p:nvPicPr>
          <p:cNvPr id="32" name="图形 31"/>
          <p:cNvPicPr>
            <a:picLocks noChangeAspect="1"/>
          </p:cNvPicPr>
          <p:nvPr/>
        </p:nvPicPr>
        <p:blipFill>
          <a:blip r:embed="rId2"/>
          <a:stretch>
            <a:fillRect/>
          </a:stretch>
        </p:blipFill>
        <p:spPr>
          <a:xfrm>
            <a:off x="342900" y="382905"/>
            <a:ext cx="11518900" cy="6197600"/>
          </a:xfrm>
          <a:prstGeom prst="rect">
            <a:avLst/>
          </a:prstGeom>
        </p:spPr>
      </p:pic>
      <p:grpSp>
        <p:nvGrpSpPr>
          <p:cNvPr id="54" name="组合 53"/>
          <p:cNvGrpSpPr/>
          <p:nvPr/>
        </p:nvGrpSpPr>
        <p:grpSpPr>
          <a:xfrm>
            <a:off x="-777839" y="78128"/>
            <a:ext cx="431800" cy="1035200"/>
            <a:chOff x="-777839" y="78128"/>
            <a:chExt cx="431800" cy="1035200"/>
          </a:xfrm>
        </p:grpSpPr>
        <p:sp>
          <p:nvSpPr>
            <p:cNvPr id="55" name="矩形 54"/>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4615543" y="591421"/>
            <a:ext cx="2960914"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四、创新之处</a:t>
            </a:r>
            <a:endParaRPr lang="zh-CN" altLang="en-US" sz="2800" b="1" dirty="0">
              <a:latin typeface="黑体" panose="02010609060101010101" charset="-122"/>
              <a:ea typeface="黑体" panose="02010609060101010101" charset="-122"/>
            </a:endParaRPr>
          </a:p>
        </p:txBody>
      </p:sp>
      <p:sp>
        <p:nvSpPr>
          <p:cNvPr id="2" name="文本框 1"/>
          <p:cNvSpPr txBox="1"/>
          <p:nvPr/>
        </p:nvSpPr>
        <p:spPr>
          <a:xfrm>
            <a:off x="543560" y="1364615"/>
            <a:ext cx="11104880" cy="5631180"/>
          </a:xfrm>
          <a:prstGeom prst="rect">
            <a:avLst/>
          </a:prstGeom>
          <a:noFill/>
        </p:spPr>
        <p:txBody>
          <a:bodyPr wrap="square" rtlCol="0">
            <a:spAutoFit/>
          </a:bodyPr>
          <a:p>
            <a:r>
              <a:rPr 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1</a:t>
            </a:r>
            <a:r>
              <a:rPr lang="zh-CN" sz="2400" b="1" dirty="0">
                <a:solidFill>
                  <a:schemeClr val="tx1"/>
                </a:solidFill>
                <a:latin typeface="楷体" panose="02010609060101010101" charset="-122"/>
                <a:ea typeface="楷体" panose="02010609060101010101" charset="-122"/>
                <a:cs typeface="楷体" panose="02010609060101010101" charset="-122"/>
                <a:sym typeface="+mn-ea"/>
              </a:rPr>
              <a:t>）</a:t>
            </a:r>
            <a:r>
              <a:rPr sz="2400" b="1" dirty="0">
                <a:solidFill>
                  <a:schemeClr val="tx1"/>
                </a:solidFill>
                <a:latin typeface="楷体" panose="02010609060101010101" charset="-122"/>
                <a:ea typeface="楷体" panose="02010609060101010101" charset="-122"/>
                <a:cs typeface="楷体" panose="02010609060101010101" charset="-122"/>
                <a:sym typeface="+mn-ea"/>
              </a:rPr>
              <a:t>立足新课标，核心素养与知识并重</a:t>
            </a:r>
            <a:endParaRPr sz="2400" b="1" dirty="0">
              <a:solidFill>
                <a:schemeClr val="tx1"/>
              </a:solidFill>
              <a:latin typeface="楷体" panose="02010609060101010101" charset="-122"/>
              <a:ea typeface="楷体" panose="02010609060101010101" charset="-122"/>
              <a:cs typeface="楷体" panose="02010609060101010101" charset="-122"/>
              <a:sym typeface="+mn-ea"/>
            </a:endParaRPr>
          </a:p>
          <a:p>
            <a:r>
              <a:rPr 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结合新课标提出的数学核心素养，系统地研究低段“思考题”，深入挖掘思考题背后的核心素养。注重“思考题”知识学习的同时，指向核心素养的培养。既实现知识的进阶，又体现核心素养的进阶。</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endParaRPr sz="2400" b="1" dirty="0">
              <a:solidFill>
                <a:schemeClr val="tx1"/>
              </a:solidFill>
              <a:latin typeface="楷体" panose="02010609060101010101" charset="-122"/>
              <a:ea typeface="楷体" panose="02010609060101010101" charset="-122"/>
              <a:cs typeface="楷体" panose="02010609060101010101" charset="-122"/>
              <a:sym typeface="+mn-ea"/>
            </a:endParaRPr>
          </a:p>
          <a:p>
            <a:r>
              <a:rPr 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2</a:t>
            </a:r>
            <a:r>
              <a:rPr lang="zh-CN" sz="2400" b="1" dirty="0">
                <a:solidFill>
                  <a:schemeClr val="tx1"/>
                </a:solidFill>
                <a:latin typeface="楷体" panose="02010609060101010101" charset="-122"/>
                <a:ea typeface="楷体" panose="02010609060101010101" charset="-122"/>
                <a:cs typeface="楷体" panose="02010609060101010101" charset="-122"/>
                <a:sym typeface="+mn-ea"/>
              </a:rPr>
              <a:t>）</a:t>
            </a:r>
            <a:r>
              <a:rPr sz="2400" b="1" dirty="0">
                <a:solidFill>
                  <a:schemeClr val="tx1"/>
                </a:solidFill>
                <a:latin typeface="楷体" panose="02010609060101010101" charset="-122"/>
                <a:ea typeface="楷体" panose="02010609060101010101" charset="-122"/>
                <a:cs typeface="楷体" panose="02010609060101010101" charset="-122"/>
                <a:sym typeface="+mn-ea"/>
              </a:rPr>
              <a:t>立足教材，彰显“思考”双重价值</a:t>
            </a:r>
            <a:endParaRPr sz="2400" b="1" dirty="0">
              <a:solidFill>
                <a:schemeClr val="tx1"/>
              </a:solidFill>
              <a:latin typeface="楷体" panose="02010609060101010101" charset="-122"/>
              <a:ea typeface="楷体" panose="02010609060101010101" charset="-122"/>
              <a:cs typeface="楷体" panose="02010609060101010101" charset="-122"/>
              <a:sym typeface="+mn-ea"/>
            </a:endParaRPr>
          </a:p>
          <a:p>
            <a:r>
              <a:rPr 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教材内容按照知识的逻辑顺序和学生的身心发展规律进行编排，具有知识的一致性、知识的综合性、知识的拓展性的特点。同时，“思考题”是对必学内容的有机补充，对学生数学思维具有巩固、强化、拓展的作用。</a:t>
            </a:r>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endParaRPr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r>
              <a:rPr 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3</a:t>
            </a:r>
            <a:r>
              <a:rPr lang="zh-CN" sz="2400" b="1" dirty="0">
                <a:solidFill>
                  <a:schemeClr val="tx1"/>
                </a:solidFill>
                <a:latin typeface="楷体" panose="02010609060101010101" charset="-122"/>
                <a:ea typeface="楷体" panose="02010609060101010101" charset="-122"/>
                <a:cs typeface="楷体" panose="02010609060101010101" charset="-122"/>
                <a:sym typeface="+mn-ea"/>
              </a:rPr>
              <a:t>）</a:t>
            </a:r>
            <a:r>
              <a:rPr sz="2400" b="1" dirty="0">
                <a:solidFill>
                  <a:schemeClr val="tx1"/>
                </a:solidFill>
                <a:latin typeface="楷体" panose="02010609060101010101" charset="-122"/>
                <a:ea typeface="楷体" panose="02010609060101010101" charset="-122"/>
                <a:cs typeface="楷体" panose="02010609060101010101" charset="-122"/>
                <a:sym typeface="+mn-ea"/>
              </a:rPr>
              <a:t>立足儿童立场，探索思维生长路径</a:t>
            </a:r>
            <a:endParaRPr sz="2400" b="1" dirty="0">
              <a:solidFill>
                <a:schemeClr val="tx1"/>
              </a:solidFill>
              <a:latin typeface="楷体" panose="02010609060101010101" charset="-122"/>
              <a:ea typeface="楷体" panose="02010609060101010101" charset="-122"/>
              <a:cs typeface="楷体" panose="02010609060101010101" charset="-122"/>
              <a:sym typeface="+mn-ea"/>
            </a:endParaRPr>
          </a:p>
          <a:p>
            <a:r>
              <a:rPr lang="en-US" sz="2400" dirty="0">
                <a:solidFill>
                  <a:schemeClr val="tx1"/>
                </a:solidFill>
                <a:latin typeface="宋体" panose="02010600030101010101" pitchFamily="2" charset="-122"/>
                <a:ea typeface="宋体" panose="02010600030101010101" pitchFamily="2" charset="-122"/>
                <a:cs typeface="楷体" panose="02010609060101010101" charset="-122"/>
                <a:sym typeface="+mn-ea"/>
              </a:rPr>
              <a:t>    </a:t>
            </a:r>
            <a:r>
              <a:rPr sz="2400" dirty="0">
                <a:solidFill>
                  <a:schemeClr val="tx1"/>
                </a:solidFill>
                <a:latin typeface="宋体" panose="02010600030101010101" pitchFamily="2" charset="-122"/>
                <a:ea typeface="宋体" panose="02010600030101010101" pitchFamily="2" charset="-122"/>
                <a:cs typeface="楷体" panose="02010609060101010101" charset="-122"/>
                <a:sym typeface="+mn-ea"/>
              </a:rPr>
              <a:t>低学段是学生学习知识与技能的初级阶段，根据学生数学学习的心理特征和认知规律，此时进行思考题教学，让学生在理解中看到知识发生的全过程，探索出思维生长的有效路径，从学科知识逻辑走向核心素养的发展逻辑。</a:t>
            </a:r>
            <a:endParaRPr sz="2400" dirty="0">
              <a:solidFill>
                <a:schemeClr val="tx1"/>
              </a:solidFill>
              <a:latin typeface="宋体" panose="02010600030101010101" pitchFamily="2" charset="-122"/>
              <a:ea typeface="宋体" panose="02010600030101010101" pitchFamily="2" charset="-122"/>
              <a:cs typeface="楷体" panose="02010609060101010101" charset="-122"/>
              <a:sym typeface="+mn-ea"/>
            </a:endParaRPr>
          </a:p>
          <a:p>
            <a:endParaRPr sz="2400" dirty="0">
              <a:solidFill>
                <a:schemeClr val="tx1"/>
              </a:solidFill>
              <a:latin typeface="宋体" panose="02010600030101010101" pitchFamily="2" charset="-122"/>
              <a:ea typeface="宋体" panose="02010600030101010101" pitchFamily="2"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stretch>
            <a:fillRect/>
          </a:stretch>
        </p:blipFill>
        <p:spPr>
          <a:xfrm>
            <a:off x="0" y="-1"/>
            <a:ext cx="12192000" cy="6859051"/>
          </a:xfrm>
          <a:prstGeom prst="rect">
            <a:avLst/>
          </a:prstGeom>
        </p:spPr>
      </p:pic>
      <p:pic>
        <p:nvPicPr>
          <p:cNvPr id="32" name="图形 31"/>
          <p:cNvPicPr>
            <a:picLocks noChangeAspect="1"/>
          </p:cNvPicPr>
          <p:nvPr/>
        </p:nvPicPr>
        <p:blipFill>
          <a:blip r:embed="rId2"/>
          <a:stretch>
            <a:fillRect/>
          </a:stretch>
        </p:blipFill>
        <p:spPr>
          <a:xfrm>
            <a:off x="342900" y="330200"/>
            <a:ext cx="11518900" cy="6197600"/>
          </a:xfrm>
          <a:prstGeom prst="rect">
            <a:avLst/>
          </a:prstGeom>
        </p:spPr>
      </p:pic>
      <p:pic>
        <p:nvPicPr>
          <p:cNvPr id="34" name="图形 33"/>
          <p:cNvPicPr>
            <a:picLocks noChangeAspect="1"/>
          </p:cNvPicPr>
          <p:nvPr/>
        </p:nvPicPr>
        <p:blipFill>
          <a:blip r:embed="rId3"/>
          <a:stretch>
            <a:fillRect/>
          </a:stretch>
        </p:blipFill>
        <p:spPr>
          <a:xfrm>
            <a:off x="8288534" y="2801257"/>
            <a:ext cx="3903466" cy="4056743"/>
          </a:xfrm>
          <a:prstGeom prst="rect">
            <a:avLst/>
          </a:prstGeom>
        </p:spPr>
      </p:pic>
      <p:pic>
        <p:nvPicPr>
          <p:cNvPr id="36" name="图形 35"/>
          <p:cNvPicPr>
            <a:picLocks noChangeAspect="1"/>
          </p:cNvPicPr>
          <p:nvPr/>
        </p:nvPicPr>
        <p:blipFill>
          <a:blip r:embed="rId4"/>
          <a:stretch>
            <a:fillRect/>
          </a:stretch>
        </p:blipFill>
        <p:spPr>
          <a:xfrm>
            <a:off x="-1" y="-1050"/>
            <a:ext cx="4065083" cy="4224707"/>
          </a:xfrm>
          <a:prstGeom prst="rect">
            <a:avLst/>
          </a:prstGeom>
        </p:spPr>
      </p:pic>
      <p:grpSp>
        <p:nvGrpSpPr>
          <p:cNvPr id="9" name="组合 8"/>
          <p:cNvGrpSpPr/>
          <p:nvPr/>
        </p:nvGrpSpPr>
        <p:grpSpPr>
          <a:xfrm>
            <a:off x="5445634" y="1296857"/>
            <a:ext cx="1271704" cy="1558715"/>
            <a:chOff x="5445634" y="1296857"/>
            <a:chExt cx="1271704" cy="1558715"/>
          </a:xfrm>
        </p:grpSpPr>
        <p:grpSp>
          <p:nvGrpSpPr>
            <p:cNvPr id="2" name="图形 41"/>
            <p:cNvGrpSpPr/>
            <p:nvPr/>
          </p:nvGrpSpPr>
          <p:grpSpPr>
            <a:xfrm>
              <a:off x="5445634" y="1296857"/>
              <a:ext cx="1271704" cy="1558715"/>
              <a:chOff x="5217029" y="727752"/>
              <a:chExt cx="1749919" cy="2144858"/>
            </a:xfrm>
          </p:grpSpPr>
          <p:sp>
            <p:nvSpPr>
              <p:cNvPr id="4" name="任意多边形: 形状 3"/>
              <p:cNvSpPr/>
              <p:nvPr/>
            </p:nvSpPr>
            <p:spPr>
              <a:xfrm>
                <a:off x="5753287" y="1810508"/>
                <a:ext cx="677404" cy="966525"/>
              </a:xfrm>
              <a:custGeom>
                <a:avLst/>
                <a:gdLst>
                  <a:gd name="connsiteX0" fmla="*/ 677405 w 677404"/>
                  <a:gd name="connsiteY0" fmla="*/ 966526 h 966526"/>
                  <a:gd name="connsiteX1" fmla="*/ 338788 w 677404"/>
                  <a:gd name="connsiteY1" fmla="*/ 850639 h 966526"/>
                  <a:gd name="connsiteX2" fmla="*/ 0 w 677404"/>
                  <a:gd name="connsiteY2" fmla="*/ 966526 h 966526"/>
                  <a:gd name="connsiteX3" fmla="*/ 0 w 677404"/>
                  <a:gd name="connsiteY3" fmla="*/ 0 h 966526"/>
                  <a:gd name="connsiteX4" fmla="*/ 677405 w 677404"/>
                  <a:gd name="connsiteY4" fmla="*/ 0 h 96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04" h="966526">
                    <a:moveTo>
                      <a:pt x="677405" y="966526"/>
                    </a:moveTo>
                    <a:lnTo>
                      <a:pt x="338788" y="850639"/>
                    </a:lnTo>
                    <a:lnTo>
                      <a:pt x="0" y="966526"/>
                    </a:lnTo>
                    <a:lnTo>
                      <a:pt x="0" y="0"/>
                    </a:lnTo>
                    <a:lnTo>
                      <a:pt x="677405" y="0"/>
                    </a:lnTo>
                    <a:close/>
                  </a:path>
                </a:pathLst>
              </a:custGeom>
              <a:solidFill>
                <a:srgbClr val="00437D"/>
              </a:solidFill>
              <a:ln w="17016" cap="flat">
                <a:noFill/>
                <a:prstDash val="solid"/>
                <a:miter/>
              </a:ln>
            </p:spPr>
            <p:txBody>
              <a:bodyPr rtlCol="0" anchor="ctr"/>
              <a:lstStyle/>
              <a:p>
                <a:endParaRPr lang="zh-CN" altLang="en-US" dirty="0"/>
              </a:p>
            </p:txBody>
          </p:sp>
          <p:sp>
            <p:nvSpPr>
              <p:cNvPr id="5" name="任意多边形: 形状 4"/>
              <p:cNvSpPr/>
              <p:nvPr/>
            </p:nvSpPr>
            <p:spPr>
              <a:xfrm>
                <a:off x="5285298" y="796021"/>
                <a:ext cx="1613380" cy="1613550"/>
              </a:xfrm>
              <a:custGeom>
                <a:avLst/>
                <a:gdLst>
                  <a:gd name="connsiteX0" fmla="*/ 1613380 w 1613380"/>
                  <a:gd name="connsiteY0" fmla="*/ 806776 h 1613550"/>
                  <a:gd name="connsiteX1" fmla="*/ 1449875 w 1613380"/>
                  <a:gd name="connsiteY1" fmla="*/ 1073197 h 1613550"/>
                  <a:gd name="connsiteX2" fmla="*/ 1376997 w 1613380"/>
                  <a:gd name="connsiteY2" fmla="*/ 1377168 h 1613550"/>
                  <a:gd name="connsiteX3" fmla="*/ 1073027 w 1613380"/>
                  <a:gd name="connsiteY3" fmla="*/ 1450045 h 1613550"/>
                  <a:gd name="connsiteX4" fmla="*/ 806605 w 1613380"/>
                  <a:gd name="connsiteY4" fmla="*/ 1613551 h 1613550"/>
                  <a:gd name="connsiteX5" fmla="*/ 540183 w 1613380"/>
                  <a:gd name="connsiteY5" fmla="*/ 1450045 h 1613550"/>
                  <a:gd name="connsiteX6" fmla="*/ 236213 w 1613380"/>
                  <a:gd name="connsiteY6" fmla="*/ 1377168 h 1613550"/>
                  <a:gd name="connsiteX7" fmla="*/ 163335 w 1613380"/>
                  <a:gd name="connsiteY7" fmla="*/ 1073197 h 1613550"/>
                  <a:gd name="connsiteX8" fmla="*/ 0 w 1613380"/>
                  <a:gd name="connsiteY8" fmla="*/ 806776 h 1613550"/>
                  <a:gd name="connsiteX9" fmla="*/ 163506 w 1613380"/>
                  <a:gd name="connsiteY9" fmla="*/ 540354 h 1613550"/>
                  <a:gd name="connsiteX10" fmla="*/ 236383 w 1613380"/>
                  <a:gd name="connsiteY10" fmla="*/ 236383 h 1613550"/>
                  <a:gd name="connsiteX11" fmla="*/ 540354 w 1613380"/>
                  <a:gd name="connsiteY11" fmla="*/ 163506 h 1613550"/>
                  <a:gd name="connsiteX12" fmla="*/ 806775 w 1613380"/>
                  <a:gd name="connsiteY12" fmla="*/ 0 h 1613550"/>
                  <a:gd name="connsiteX13" fmla="*/ 1073197 w 1613380"/>
                  <a:gd name="connsiteY13" fmla="*/ 163506 h 1613550"/>
                  <a:gd name="connsiteX14" fmla="*/ 1377168 w 1613380"/>
                  <a:gd name="connsiteY14" fmla="*/ 236383 h 1613550"/>
                  <a:gd name="connsiteX15" fmla="*/ 1450045 w 1613380"/>
                  <a:gd name="connsiteY15" fmla="*/ 540354 h 1613550"/>
                  <a:gd name="connsiteX16" fmla="*/ 1613380 w 1613380"/>
                  <a:gd name="connsiteY16" fmla="*/ 806776 h 161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3380" h="1613550">
                    <a:moveTo>
                      <a:pt x="1613380" y="806776"/>
                    </a:moveTo>
                    <a:cubicBezTo>
                      <a:pt x="1613380" y="908668"/>
                      <a:pt x="1486740" y="984618"/>
                      <a:pt x="1449875" y="1073197"/>
                    </a:cubicBezTo>
                    <a:cubicBezTo>
                      <a:pt x="1411814" y="1165020"/>
                      <a:pt x="1446291" y="1308045"/>
                      <a:pt x="1376997" y="1377168"/>
                    </a:cubicBezTo>
                    <a:cubicBezTo>
                      <a:pt x="1307874" y="1446461"/>
                      <a:pt x="1164849" y="1411985"/>
                      <a:pt x="1073027" y="1450045"/>
                    </a:cubicBezTo>
                    <a:cubicBezTo>
                      <a:pt x="984447" y="1486740"/>
                      <a:pt x="908497" y="1613551"/>
                      <a:pt x="806605" y="1613551"/>
                    </a:cubicBezTo>
                    <a:cubicBezTo>
                      <a:pt x="704713" y="1613551"/>
                      <a:pt x="628763" y="1486911"/>
                      <a:pt x="540183" y="1450045"/>
                    </a:cubicBezTo>
                    <a:cubicBezTo>
                      <a:pt x="448360" y="1411985"/>
                      <a:pt x="305336" y="1446461"/>
                      <a:pt x="236213" y="1377168"/>
                    </a:cubicBezTo>
                    <a:cubicBezTo>
                      <a:pt x="166919" y="1307874"/>
                      <a:pt x="201395" y="1165020"/>
                      <a:pt x="163335" y="1073197"/>
                    </a:cubicBezTo>
                    <a:cubicBezTo>
                      <a:pt x="126640" y="984618"/>
                      <a:pt x="0" y="908497"/>
                      <a:pt x="0" y="806776"/>
                    </a:cubicBezTo>
                    <a:cubicBezTo>
                      <a:pt x="0" y="705054"/>
                      <a:pt x="126640" y="628933"/>
                      <a:pt x="163506" y="540354"/>
                    </a:cubicBezTo>
                    <a:cubicBezTo>
                      <a:pt x="201566" y="448531"/>
                      <a:pt x="167090" y="305506"/>
                      <a:pt x="236383" y="236383"/>
                    </a:cubicBezTo>
                    <a:cubicBezTo>
                      <a:pt x="305506" y="167090"/>
                      <a:pt x="448531" y="201566"/>
                      <a:pt x="540354" y="163506"/>
                    </a:cubicBezTo>
                    <a:cubicBezTo>
                      <a:pt x="628933" y="126640"/>
                      <a:pt x="704883" y="0"/>
                      <a:pt x="806775" y="0"/>
                    </a:cubicBezTo>
                    <a:cubicBezTo>
                      <a:pt x="908668" y="0"/>
                      <a:pt x="984618" y="126640"/>
                      <a:pt x="1073197" y="163506"/>
                    </a:cubicBezTo>
                    <a:cubicBezTo>
                      <a:pt x="1165020" y="201566"/>
                      <a:pt x="1308045" y="167090"/>
                      <a:pt x="1377168" y="236383"/>
                    </a:cubicBezTo>
                    <a:cubicBezTo>
                      <a:pt x="1446291" y="305677"/>
                      <a:pt x="1411985" y="448531"/>
                      <a:pt x="1450045" y="540354"/>
                    </a:cubicBezTo>
                    <a:cubicBezTo>
                      <a:pt x="1486740" y="628933"/>
                      <a:pt x="1613380" y="704883"/>
                      <a:pt x="1613380" y="806776"/>
                    </a:cubicBezTo>
                    <a:close/>
                  </a:path>
                </a:pathLst>
              </a:custGeom>
              <a:solidFill>
                <a:srgbClr val="F8B53A"/>
              </a:solidFill>
              <a:ln w="17016" cap="flat">
                <a:noFill/>
                <a:prstDash val="solid"/>
                <a:miter/>
              </a:ln>
            </p:spPr>
            <p:txBody>
              <a:bodyPr rtlCol="0" anchor="ctr"/>
              <a:lstStyle/>
              <a:p>
                <a:endParaRPr lang="zh-CN" altLang="en-US"/>
              </a:p>
            </p:txBody>
          </p:sp>
          <p:sp>
            <p:nvSpPr>
              <p:cNvPr id="6" name="任意多边形: 形状 5"/>
              <p:cNvSpPr/>
              <p:nvPr/>
            </p:nvSpPr>
            <p:spPr>
              <a:xfrm>
                <a:off x="5401796" y="912519"/>
                <a:ext cx="1380553" cy="1380553"/>
              </a:xfrm>
              <a:custGeom>
                <a:avLst/>
                <a:gdLst>
                  <a:gd name="connsiteX0" fmla="*/ 1300876 w 1300876"/>
                  <a:gd name="connsiteY0" fmla="*/ 650438 h 1300876"/>
                  <a:gd name="connsiteX1" fmla="*/ 1169116 w 1300876"/>
                  <a:gd name="connsiteY1" fmla="*/ 865317 h 1300876"/>
                  <a:gd name="connsiteX2" fmla="*/ 1110404 w 1300876"/>
                  <a:gd name="connsiteY2" fmla="*/ 1110404 h 1300876"/>
                  <a:gd name="connsiteX3" fmla="*/ 865317 w 1300876"/>
                  <a:gd name="connsiteY3" fmla="*/ 1169116 h 1300876"/>
                  <a:gd name="connsiteX4" fmla="*/ 650438 w 1300876"/>
                  <a:gd name="connsiteY4" fmla="*/ 1300876 h 1300876"/>
                  <a:gd name="connsiteX5" fmla="*/ 435560 w 1300876"/>
                  <a:gd name="connsiteY5" fmla="*/ 1169116 h 1300876"/>
                  <a:gd name="connsiteX6" fmla="*/ 190472 w 1300876"/>
                  <a:gd name="connsiteY6" fmla="*/ 1110404 h 1300876"/>
                  <a:gd name="connsiteX7" fmla="*/ 131760 w 1300876"/>
                  <a:gd name="connsiteY7" fmla="*/ 865317 h 1300876"/>
                  <a:gd name="connsiteX8" fmla="*/ 0 w 1300876"/>
                  <a:gd name="connsiteY8" fmla="*/ 650438 h 1300876"/>
                  <a:gd name="connsiteX9" fmla="*/ 131760 w 1300876"/>
                  <a:gd name="connsiteY9" fmla="*/ 435560 h 1300876"/>
                  <a:gd name="connsiteX10" fmla="*/ 190472 w 1300876"/>
                  <a:gd name="connsiteY10" fmla="*/ 190472 h 1300876"/>
                  <a:gd name="connsiteX11" fmla="*/ 435560 w 1300876"/>
                  <a:gd name="connsiteY11" fmla="*/ 131760 h 1300876"/>
                  <a:gd name="connsiteX12" fmla="*/ 650438 w 1300876"/>
                  <a:gd name="connsiteY12" fmla="*/ 0 h 1300876"/>
                  <a:gd name="connsiteX13" fmla="*/ 865317 w 1300876"/>
                  <a:gd name="connsiteY13" fmla="*/ 131760 h 1300876"/>
                  <a:gd name="connsiteX14" fmla="*/ 1110404 w 1300876"/>
                  <a:gd name="connsiteY14" fmla="*/ 190472 h 1300876"/>
                  <a:gd name="connsiteX15" fmla="*/ 1169116 w 1300876"/>
                  <a:gd name="connsiteY15" fmla="*/ 435560 h 1300876"/>
                  <a:gd name="connsiteX16" fmla="*/ 1300876 w 1300876"/>
                  <a:gd name="connsiteY16" fmla="*/ 650438 h 130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0876" h="1300876">
                    <a:moveTo>
                      <a:pt x="1300876" y="650438"/>
                    </a:moveTo>
                    <a:cubicBezTo>
                      <a:pt x="1300876" y="732532"/>
                      <a:pt x="1198643" y="793804"/>
                      <a:pt x="1169116" y="865317"/>
                    </a:cubicBezTo>
                    <a:cubicBezTo>
                      <a:pt x="1138395" y="939389"/>
                      <a:pt x="1166215" y="1054594"/>
                      <a:pt x="1110404" y="1110404"/>
                    </a:cubicBezTo>
                    <a:cubicBezTo>
                      <a:pt x="1054594" y="1166215"/>
                      <a:pt x="939218" y="1138395"/>
                      <a:pt x="865317" y="1169116"/>
                    </a:cubicBezTo>
                    <a:cubicBezTo>
                      <a:pt x="793804" y="1198813"/>
                      <a:pt x="732532" y="1300876"/>
                      <a:pt x="650438" y="1300876"/>
                    </a:cubicBezTo>
                    <a:cubicBezTo>
                      <a:pt x="568344" y="1300876"/>
                      <a:pt x="507072" y="1198643"/>
                      <a:pt x="435560" y="1169116"/>
                    </a:cubicBezTo>
                    <a:cubicBezTo>
                      <a:pt x="361487" y="1138395"/>
                      <a:pt x="246282" y="1166215"/>
                      <a:pt x="190472" y="1110404"/>
                    </a:cubicBezTo>
                    <a:cubicBezTo>
                      <a:pt x="134662" y="1054594"/>
                      <a:pt x="162482" y="939389"/>
                      <a:pt x="131760" y="865317"/>
                    </a:cubicBezTo>
                    <a:cubicBezTo>
                      <a:pt x="102063" y="793804"/>
                      <a:pt x="0" y="732532"/>
                      <a:pt x="0" y="650438"/>
                    </a:cubicBezTo>
                    <a:cubicBezTo>
                      <a:pt x="0" y="568344"/>
                      <a:pt x="102234" y="507072"/>
                      <a:pt x="131760" y="435560"/>
                    </a:cubicBezTo>
                    <a:cubicBezTo>
                      <a:pt x="162482" y="361487"/>
                      <a:pt x="134662" y="246282"/>
                      <a:pt x="190472" y="190472"/>
                    </a:cubicBezTo>
                    <a:cubicBezTo>
                      <a:pt x="246282" y="134662"/>
                      <a:pt x="361658" y="162482"/>
                      <a:pt x="435560" y="131760"/>
                    </a:cubicBezTo>
                    <a:cubicBezTo>
                      <a:pt x="507072" y="102063"/>
                      <a:pt x="568344" y="0"/>
                      <a:pt x="650438" y="0"/>
                    </a:cubicBezTo>
                    <a:cubicBezTo>
                      <a:pt x="732532" y="0"/>
                      <a:pt x="793804" y="102234"/>
                      <a:pt x="865317" y="131760"/>
                    </a:cubicBezTo>
                    <a:cubicBezTo>
                      <a:pt x="939389" y="162482"/>
                      <a:pt x="1054594" y="134662"/>
                      <a:pt x="1110404" y="190472"/>
                    </a:cubicBezTo>
                    <a:cubicBezTo>
                      <a:pt x="1166215" y="246282"/>
                      <a:pt x="1138395" y="361487"/>
                      <a:pt x="1169116" y="435560"/>
                    </a:cubicBezTo>
                    <a:cubicBezTo>
                      <a:pt x="1198813" y="506901"/>
                      <a:pt x="1300876" y="568173"/>
                      <a:pt x="1300876" y="650438"/>
                    </a:cubicBezTo>
                    <a:close/>
                  </a:path>
                </a:pathLst>
              </a:custGeom>
              <a:solidFill>
                <a:srgbClr val="00437D"/>
              </a:solidFill>
              <a:ln w="17016" cap="flat">
                <a:noFill/>
                <a:prstDash val="solid"/>
                <a:miter/>
              </a:ln>
            </p:spPr>
            <p:txBody>
              <a:bodyPr rtlCol="0" anchor="ctr"/>
              <a:lstStyle/>
              <a:p>
                <a:endParaRPr lang="zh-CN" altLang="en-US"/>
              </a:p>
            </p:txBody>
          </p:sp>
          <p:sp>
            <p:nvSpPr>
              <p:cNvPr id="7" name="任意多边形: 形状 6"/>
              <p:cNvSpPr/>
              <p:nvPr/>
            </p:nvSpPr>
            <p:spPr>
              <a:xfrm>
                <a:off x="5565632" y="1076354"/>
                <a:ext cx="1052882" cy="1052882"/>
              </a:xfrm>
              <a:custGeom>
                <a:avLst/>
                <a:gdLst>
                  <a:gd name="connsiteX0" fmla="*/ 760864 w 760864"/>
                  <a:gd name="connsiteY0" fmla="*/ 380432 h 760864"/>
                  <a:gd name="connsiteX1" fmla="*/ 683720 w 760864"/>
                  <a:gd name="connsiteY1" fmla="*/ 506048 h 760864"/>
                  <a:gd name="connsiteX2" fmla="*/ 649414 w 760864"/>
                  <a:gd name="connsiteY2" fmla="*/ 649414 h 760864"/>
                  <a:gd name="connsiteX3" fmla="*/ 506048 w 760864"/>
                  <a:gd name="connsiteY3" fmla="*/ 683720 h 760864"/>
                  <a:gd name="connsiteX4" fmla="*/ 380432 w 760864"/>
                  <a:gd name="connsiteY4" fmla="*/ 760864 h 760864"/>
                  <a:gd name="connsiteX5" fmla="*/ 254816 w 760864"/>
                  <a:gd name="connsiteY5" fmla="*/ 683720 h 760864"/>
                  <a:gd name="connsiteX6" fmla="*/ 111450 w 760864"/>
                  <a:gd name="connsiteY6" fmla="*/ 649414 h 760864"/>
                  <a:gd name="connsiteX7" fmla="*/ 77145 w 760864"/>
                  <a:gd name="connsiteY7" fmla="*/ 506048 h 760864"/>
                  <a:gd name="connsiteX8" fmla="*/ 0 w 760864"/>
                  <a:gd name="connsiteY8" fmla="*/ 380432 h 760864"/>
                  <a:gd name="connsiteX9" fmla="*/ 77145 w 760864"/>
                  <a:gd name="connsiteY9" fmla="*/ 254816 h 760864"/>
                  <a:gd name="connsiteX10" fmla="*/ 111450 w 760864"/>
                  <a:gd name="connsiteY10" fmla="*/ 111450 h 760864"/>
                  <a:gd name="connsiteX11" fmla="*/ 254816 w 760864"/>
                  <a:gd name="connsiteY11" fmla="*/ 77145 h 760864"/>
                  <a:gd name="connsiteX12" fmla="*/ 380432 w 760864"/>
                  <a:gd name="connsiteY12" fmla="*/ 0 h 760864"/>
                  <a:gd name="connsiteX13" fmla="*/ 506048 w 760864"/>
                  <a:gd name="connsiteY13" fmla="*/ 77145 h 760864"/>
                  <a:gd name="connsiteX14" fmla="*/ 649414 w 760864"/>
                  <a:gd name="connsiteY14" fmla="*/ 111450 h 760864"/>
                  <a:gd name="connsiteX15" fmla="*/ 683720 w 760864"/>
                  <a:gd name="connsiteY15" fmla="*/ 254816 h 760864"/>
                  <a:gd name="connsiteX16" fmla="*/ 760864 w 760864"/>
                  <a:gd name="connsiteY16" fmla="*/ 380432 h 76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0864" h="760864">
                    <a:moveTo>
                      <a:pt x="760864" y="380432"/>
                    </a:moveTo>
                    <a:cubicBezTo>
                      <a:pt x="760864" y="428562"/>
                      <a:pt x="701128" y="464404"/>
                      <a:pt x="683720" y="506048"/>
                    </a:cubicBezTo>
                    <a:cubicBezTo>
                      <a:pt x="665799" y="549399"/>
                      <a:pt x="682013" y="616816"/>
                      <a:pt x="649414" y="649414"/>
                    </a:cubicBezTo>
                    <a:cubicBezTo>
                      <a:pt x="616816" y="682013"/>
                      <a:pt x="549229" y="665799"/>
                      <a:pt x="506048" y="683720"/>
                    </a:cubicBezTo>
                    <a:cubicBezTo>
                      <a:pt x="464233" y="701128"/>
                      <a:pt x="428392" y="760864"/>
                      <a:pt x="380432" y="760864"/>
                    </a:cubicBezTo>
                    <a:cubicBezTo>
                      <a:pt x="332302" y="760864"/>
                      <a:pt x="296461" y="701128"/>
                      <a:pt x="254816" y="683720"/>
                    </a:cubicBezTo>
                    <a:cubicBezTo>
                      <a:pt x="211465" y="665799"/>
                      <a:pt x="144049" y="682013"/>
                      <a:pt x="111450" y="649414"/>
                    </a:cubicBezTo>
                    <a:cubicBezTo>
                      <a:pt x="78851" y="616816"/>
                      <a:pt x="95065" y="549399"/>
                      <a:pt x="77145" y="506048"/>
                    </a:cubicBezTo>
                    <a:cubicBezTo>
                      <a:pt x="59736" y="464233"/>
                      <a:pt x="0" y="428392"/>
                      <a:pt x="0" y="380432"/>
                    </a:cubicBezTo>
                    <a:cubicBezTo>
                      <a:pt x="0" y="332473"/>
                      <a:pt x="59736" y="296461"/>
                      <a:pt x="77145" y="254816"/>
                    </a:cubicBezTo>
                    <a:cubicBezTo>
                      <a:pt x="95065" y="211465"/>
                      <a:pt x="78851" y="144049"/>
                      <a:pt x="111450" y="111450"/>
                    </a:cubicBezTo>
                    <a:cubicBezTo>
                      <a:pt x="144049" y="78851"/>
                      <a:pt x="211636" y="95065"/>
                      <a:pt x="254816" y="77145"/>
                    </a:cubicBezTo>
                    <a:cubicBezTo>
                      <a:pt x="296631" y="59736"/>
                      <a:pt x="332473" y="0"/>
                      <a:pt x="380432" y="0"/>
                    </a:cubicBezTo>
                    <a:cubicBezTo>
                      <a:pt x="428562" y="0"/>
                      <a:pt x="464233" y="59736"/>
                      <a:pt x="506048" y="77145"/>
                    </a:cubicBezTo>
                    <a:cubicBezTo>
                      <a:pt x="549399" y="95065"/>
                      <a:pt x="616816" y="78851"/>
                      <a:pt x="649414" y="111450"/>
                    </a:cubicBezTo>
                    <a:cubicBezTo>
                      <a:pt x="682013" y="144049"/>
                      <a:pt x="665799" y="211465"/>
                      <a:pt x="683720" y="254816"/>
                    </a:cubicBezTo>
                    <a:cubicBezTo>
                      <a:pt x="701128" y="296461"/>
                      <a:pt x="760864" y="332302"/>
                      <a:pt x="760864" y="380432"/>
                    </a:cubicBezTo>
                    <a:close/>
                  </a:path>
                </a:pathLst>
              </a:custGeom>
              <a:solidFill>
                <a:srgbClr val="FFFFFF"/>
              </a:solidFill>
              <a:ln w="17016" cap="flat">
                <a:noFill/>
                <a:prstDash val="solid"/>
                <a:miter/>
              </a:ln>
            </p:spPr>
            <p:txBody>
              <a:bodyPr rtlCol="0" anchor="ctr"/>
              <a:lstStyle/>
              <a:p>
                <a:endParaRPr lang="zh-CN" altLang="en-US"/>
              </a:p>
            </p:txBody>
          </p:sp>
          <p:sp>
            <p:nvSpPr>
              <p:cNvPr id="8" name="任意多边形: 形状 7"/>
              <p:cNvSpPr/>
              <p:nvPr/>
            </p:nvSpPr>
            <p:spPr>
              <a:xfrm>
                <a:off x="5217029" y="727752"/>
                <a:ext cx="1749919" cy="2144858"/>
              </a:xfrm>
              <a:custGeom>
                <a:avLst/>
                <a:gdLst>
                  <a:gd name="connsiteX0" fmla="*/ 875045 w 1749919"/>
                  <a:gd name="connsiteY0" fmla="*/ 68270 h 2144858"/>
                  <a:gd name="connsiteX1" fmla="*/ 1141467 w 1749919"/>
                  <a:gd name="connsiteY1" fmla="*/ 231775 h 2144858"/>
                  <a:gd name="connsiteX2" fmla="*/ 1445437 w 1749919"/>
                  <a:gd name="connsiteY2" fmla="*/ 304653 h 2144858"/>
                  <a:gd name="connsiteX3" fmla="*/ 1518315 w 1749919"/>
                  <a:gd name="connsiteY3" fmla="*/ 608623 h 2144858"/>
                  <a:gd name="connsiteX4" fmla="*/ 1681821 w 1749919"/>
                  <a:gd name="connsiteY4" fmla="*/ 875045 h 2144858"/>
                  <a:gd name="connsiteX5" fmla="*/ 1518315 w 1749919"/>
                  <a:gd name="connsiteY5" fmla="*/ 1141467 h 2144858"/>
                  <a:gd name="connsiteX6" fmla="*/ 1445437 w 1749919"/>
                  <a:gd name="connsiteY6" fmla="*/ 1445437 h 2144858"/>
                  <a:gd name="connsiteX7" fmla="*/ 1213662 w 1749919"/>
                  <a:gd name="connsiteY7" fmla="*/ 1501077 h 2144858"/>
                  <a:gd name="connsiteX8" fmla="*/ 1213662 w 1749919"/>
                  <a:gd name="connsiteY8" fmla="*/ 2049281 h 2144858"/>
                  <a:gd name="connsiteX9" fmla="*/ 874874 w 1749919"/>
                  <a:gd name="connsiteY9" fmla="*/ 1933394 h 2144858"/>
                  <a:gd name="connsiteX10" fmla="*/ 536087 w 1749919"/>
                  <a:gd name="connsiteY10" fmla="*/ 2049281 h 2144858"/>
                  <a:gd name="connsiteX11" fmla="*/ 536087 w 1749919"/>
                  <a:gd name="connsiteY11" fmla="*/ 1501077 h 2144858"/>
                  <a:gd name="connsiteX12" fmla="*/ 304482 w 1749919"/>
                  <a:gd name="connsiteY12" fmla="*/ 1445437 h 2144858"/>
                  <a:gd name="connsiteX13" fmla="*/ 231604 w 1749919"/>
                  <a:gd name="connsiteY13" fmla="*/ 1141467 h 2144858"/>
                  <a:gd name="connsiteX14" fmla="*/ 68270 w 1749919"/>
                  <a:gd name="connsiteY14" fmla="*/ 875045 h 2144858"/>
                  <a:gd name="connsiteX15" fmla="*/ 231775 w 1749919"/>
                  <a:gd name="connsiteY15" fmla="*/ 608623 h 2144858"/>
                  <a:gd name="connsiteX16" fmla="*/ 304653 w 1749919"/>
                  <a:gd name="connsiteY16" fmla="*/ 304653 h 2144858"/>
                  <a:gd name="connsiteX17" fmla="*/ 608623 w 1749919"/>
                  <a:gd name="connsiteY17" fmla="*/ 231775 h 2144858"/>
                  <a:gd name="connsiteX18" fmla="*/ 875045 w 1749919"/>
                  <a:gd name="connsiteY18" fmla="*/ 68270 h 2144858"/>
                  <a:gd name="connsiteX19" fmla="*/ 875045 w 1749919"/>
                  <a:gd name="connsiteY19" fmla="*/ 0 h 2144858"/>
                  <a:gd name="connsiteX20" fmla="*/ 667335 w 1749919"/>
                  <a:gd name="connsiteY20" fmla="*/ 106159 h 2144858"/>
                  <a:gd name="connsiteX21" fmla="*/ 582510 w 1749919"/>
                  <a:gd name="connsiteY21" fmla="*/ 168626 h 2144858"/>
                  <a:gd name="connsiteX22" fmla="*/ 473108 w 1749919"/>
                  <a:gd name="connsiteY22" fmla="*/ 186035 h 2144858"/>
                  <a:gd name="connsiteX23" fmla="*/ 256523 w 1749919"/>
                  <a:gd name="connsiteY23" fmla="*/ 256182 h 2144858"/>
                  <a:gd name="connsiteX24" fmla="*/ 186376 w 1749919"/>
                  <a:gd name="connsiteY24" fmla="*/ 472767 h 2144858"/>
                  <a:gd name="connsiteX25" fmla="*/ 168967 w 1749919"/>
                  <a:gd name="connsiteY25" fmla="*/ 582169 h 2144858"/>
                  <a:gd name="connsiteX26" fmla="*/ 106501 w 1749919"/>
                  <a:gd name="connsiteY26" fmla="*/ 666994 h 2144858"/>
                  <a:gd name="connsiteX27" fmla="*/ 0 w 1749919"/>
                  <a:gd name="connsiteY27" fmla="*/ 875045 h 2144858"/>
                  <a:gd name="connsiteX28" fmla="*/ 106159 w 1749919"/>
                  <a:gd name="connsiteY28" fmla="*/ 1082755 h 2144858"/>
                  <a:gd name="connsiteX29" fmla="*/ 168626 w 1749919"/>
                  <a:gd name="connsiteY29" fmla="*/ 1167580 h 2144858"/>
                  <a:gd name="connsiteX30" fmla="*/ 186035 w 1749919"/>
                  <a:gd name="connsiteY30" fmla="*/ 1276982 h 2144858"/>
                  <a:gd name="connsiteX31" fmla="*/ 256352 w 1749919"/>
                  <a:gd name="connsiteY31" fmla="*/ 1493567 h 2144858"/>
                  <a:gd name="connsiteX32" fmla="*/ 467988 w 1749919"/>
                  <a:gd name="connsiteY32" fmla="*/ 1563544 h 2144858"/>
                  <a:gd name="connsiteX33" fmla="*/ 467988 w 1749919"/>
                  <a:gd name="connsiteY33" fmla="*/ 2049281 h 2144858"/>
                  <a:gd name="connsiteX34" fmla="*/ 467988 w 1749919"/>
                  <a:gd name="connsiteY34" fmla="*/ 2144859 h 2144858"/>
                  <a:gd name="connsiteX35" fmla="*/ 558445 w 1749919"/>
                  <a:gd name="connsiteY35" fmla="*/ 2113967 h 2144858"/>
                  <a:gd name="connsiteX36" fmla="*/ 875045 w 1749919"/>
                  <a:gd name="connsiteY36" fmla="*/ 2005589 h 2144858"/>
                  <a:gd name="connsiteX37" fmla="*/ 1191645 w 1749919"/>
                  <a:gd name="connsiteY37" fmla="*/ 2113967 h 2144858"/>
                  <a:gd name="connsiteX38" fmla="*/ 1282102 w 1749919"/>
                  <a:gd name="connsiteY38" fmla="*/ 2144859 h 2144858"/>
                  <a:gd name="connsiteX39" fmla="*/ 1282102 w 1749919"/>
                  <a:gd name="connsiteY39" fmla="*/ 2049281 h 2144858"/>
                  <a:gd name="connsiteX40" fmla="*/ 1282102 w 1749919"/>
                  <a:gd name="connsiteY40" fmla="*/ 1563544 h 2144858"/>
                  <a:gd name="connsiteX41" fmla="*/ 1493738 w 1749919"/>
                  <a:gd name="connsiteY41" fmla="*/ 1493567 h 2144858"/>
                  <a:gd name="connsiteX42" fmla="*/ 1563885 w 1749919"/>
                  <a:gd name="connsiteY42" fmla="*/ 1276982 h 2144858"/>
                  <a:gd name="connsiteX43" fmla="*/ 1581294 w 1749919"/>
                  <a:gd name="connsiteY43" fmla="*/ 1167580 h 2144858"/>
                  <a:gd name="connsiteX44" fmla="*/ 1643760 w 1749919"/>
                  <a:gd name="connsiteY44" fmla="*/ 1082755 h 2144858"/>
                  <a:gd name="connsiteX45" fmla="*/ 1749919 w 1749919"/>
                  <a:gd name="connsiteY45" fmla="*/ 875045 h 2144858"/>
                  <a:gd name="connsiteX46" fmla="*/ 1643760 w 1749919"/>
                  <a:gd name="connsiteY46" fmla="*/ 667335 h 2144858"/>
                  <a:gd name="connsiteX47" fmla="*/ 1581294 w 1749919"/>
                  <a:gd name="connsiteY47" fmla="*/ 582510 h 2144858"/>
                  <a:gd name="connsiteX48" fmla="*/ 1563885 w 1749919"/>
                  <a:gd name="connsiteY48" fmla="*/ 472937 h 2144858"/>
                  <a:gd name="connsiteX49" fmla="*/ 1493738 w 1749919"/>
                  <a:gd name="connsiteY49" fmla="*/ 256352 h 2144858"/>
                  <a:gd name="connsiteX50" fmla="*/ 1277153 w 1749919"/>
                  <a:gd name="connsiteY50" fmla="*/ 186205 h 2144858"/>
                  <a:gd name="connsiteX51" fmla="*/ 1167751 w 1749919"/>
                  <a:gd name="connsiteY51" fmla="*/ 168796 h 2144858"/>
                  <a:gd name="connsiteX52" fmla="*/ 1082926 w 1749919"/>
                  <a:gd name="connsiteY52" fmla="*/ 106330 h 2144858"/>
                  <a:gd name="connsiteX53" fmla="*/ 875045 w 1749919"/>
                  <a:gd name="connsiteY53" fmla="*/ 0 h 2144858"/>
                  <a:gd name="connsiteX54" fmla="*/ 875045 w 1749919"/>
                  <a:gd name="connsiteY54" fmla="*/ 0 h 21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49919" h="2144858">
                    <a:moveTo>
                      <a:pt x="875045" y="68270"/>
                    </a:moveTo>
                    <a:cubicBezTo>
                      <a:pt x="976937" y="68270"/>
                      <a:pt x="1052887" y="194910"/>
                      <a:pt x="1141467" y="231775"/>
                    </a:cubicBezTo>
                    <a:cubicBezTo>
                      <a:pt x="1233290" y="269835"/>
                      <a:pt x="1376314" y="235359"/>
                      <a:pt x="1445437" y="304653"/>
                    </a:cubicBezTo>
                    <a:cubicBezTo>
                      <a:pt x="1514560" y="373947"/>
                      <a:pt x="1480255" y="516801"/>
                      <a:pt x="1518315" y="608623"/>
                    </a:cubicBezTo>
                    <a:cubicBezTo>
                      <a:pt x="1555010" y="697203"/>
                      <a:pt x="1681821" y="773153"/>
                      <a:pt x="1681821" y="875045"/>
                    </a:cubicBezTo>
                    <a:cubicBezTo>
                      <a:pt x="1681821" y="976937"/>
                      <a:pt x="1555181" y="1052887"/>
                      <a:pt x="1518315" y="1141467"/>
                    </a:cubicBezTo>
                    <a:cubicBezTo>
                      <a:pt x="1480255" y="1233290"/>
                      <a:pt x="1514731" y="1376314"/>
                      <a:pt x="1445437" y="1445437"/>
                    </a:cubicBezTo>
                    <a:cubicBezTo>
                      <a:pt x="1392699" y="1498175"/>
                      <a:pt x="1296951" y="1490836"/>
                      <a:pt x="1213662" y="1501077"/>
                    </a:cubicBezTo>
                    <a:lnTo>
                      <a:pt x="1213662" y="2049281"/>
                    </a:lnTo>
                    <a:lnTo>
                      <a:pt x="874874" y="1933394"/>
                    </a:lnTo>
                    <a:lnTo>
                      <a:pt x="536087" y="2049281"/>
                    </a:lnTo>
                    <a:lnTo>
                      <a:pt x="536087" y="1501077"/>
                    </a:lnTo>
                    <a:cubicBezTo>
                      <a:pt x="452798" y="1490666"/>
                      <a:pt x="357220" y="1498175"/>
                      <a:pt x="304482" y="1445437"/>
                    </a:cubicBezTo>
                    <a:cubicBezTo>
                      <a:pt x="235189" y="1376144"/>
                      <a:pt x="269665" y="1233290"/>
                      <a:pt x="231604" y="1141467"/>
                    </a:cubicBezTo>
                    <a:cubicBezTo>
                      <a:pt x="194910" y="1052887"/>
                      <a:pt x="68270" y="976767"/>
                      <a:pt x="68270" y="875045"/>
                    </a:cubicBezTo>
                    <a:cubicBezTo>
                      <a:pt x="68270" y="773323"/>
                      <a:pt x="194910" y="697203"/>
                      <a:pt x="231775" y="608623"/>
                    </a:cubicBezTo>
                    <a:cubicBezTo>
                      <a:pt x="269835" y="516801"/>
                      <a:pt x="235359" y="373776"/>
                      <a:pt x="304653" y="304653"/>
                    </a:cubicBezTo>
                    <a:cubicBezTo>
                      <a:pt x="373776" y="235359"/>
                      <a:pt x="516801" y="269835"/>
                      <a:pt x="608623" y="231775"/>
                    </a:cubicBezTo>
                    <a:cubicBezTo>
                      <a:pt x="697203" y="194910"/>
                      <a:pt x="773153" y="68270"/>
                      <a:pt x="875045" y="68270"/>
                    </a:cubicBezTo>
                    <a:moveTo>
                      <a:pt x="875045" y="0"/>
                    </a:moveTo>
                    <a:cubicBezTo>
                      <a:pt x="788684" y="0"/>
                      <a:pt x="724169" y="56322"/>
                      <a:pt x="667335" y="106159"/>
                    </a:cubicBezTo>
                    <a:cubicBezTo>
                      <a:pt x="636784" y="132955"/>
                      <a:pt x="607940" y="158044"/>
                      <a:pt x="582510" y="168626"/>
                    </a:cubicBezTo>
                    <a:cubicBezTo>
                      <a:pt x="554861" y="180061"/>
                      <a:pt x="515094" y="182962"/>
                      <a:pt x="473108" y="186035"/>
                    </a:cubicBezTo>
                    <a:cubicBezTo>
                      <a:pt x="399036" y="191496"/>
                      <a:pt x="315064" y="197470"/>
                      <a:pt x="256523" y="256182"/>
                    </a:cubicBezTo>
                    <a:cubicBezTo>
                      <a:pt x="197811" y="314893"/>
                      <a:pt x="191667" y="398865"/>
                      <a:pt x="186376" y="472767"/>
                    </a:cubicBezTo>
                    <a:cubicBezTo>
                      <a:pt x="183304" y="514923"/>
                      <a:pt x="180402" y="554690"/>
                      <a:pt x="168967" y="582169"/>
                    </a:cubicBezTo>
                    <a:cubicBezTo>
                      <a:pt x="158385" y="607599"/>
                      <a:pt x="133126" y="636443"/>
                      <a:pt x="106501" y="666994"/>
                    </a:cubicBezTo>
                    <a:cubicBezTo>
                      <a:pt x="56322" y="723999"/>
                      <a:pt x="0" y="788513"/>
                      <a:pt x="0" y="875045"/>
                    </a:cubicBezTo>
                    <a:cubicBezTo>
                      <a:pt x="0" y="961406"/>
                      <a:pt x="56322" y="1025921"/>
                      <a:pt x="106159" y="1082755"/>
                    </a:cubicBezTo>
                    <a:cubicBezTo>
                      <a:pt x="132955" y="1113306"/>
                      <a:pt x="158044" y="1142150"/>
                      <a:pt x="168626" y="1167580"/>
                    </a:cubicBezTo>
                    <a:cubicBezTo>
                      <a:pt x="180061" y="1195229"/>
                      <a:pt x="182962" y="1234996"/>
                      <a:pt x="186035" y="1276982"/>
                    </a:cubicBezTo>
                    <a:cubicBezTo>
                      <a:pt x="191496" y="1351055"/>
                      <a:pt x="197640" y="1434855"/>
                      <a:pt x="256352" y="1493567"/>
                    </a:cubicBezTo>
                    <a:cubicBezTo>
                      <a:pt x="313699" y="1550914"/>
                      <a:pt x="395281" y="1558082"/>
                      <a:pt x="467988" y="1563544"/>
                    </a:cubicBezTo>
                    <a:lnTo>
                      <a:pt x="467988" y="2049281"/>
                    </a:lnTo>
                    <a:lnTo>
                      <a:pt x="467988" y="2144859"/>
                    </a:lnTo>
                    <a:lnTo>
                      <a:pt x="558445" y="2113967"/>
                    </a:lnTo>
                    <a:lnTo>
                      <a:pt x="875045" y="2005589"/>
                    </a:lnTo>
                    <a:lnTo>
                      <a:pt x="1191645" y="2113967"/>
                    </a:lnTo>
                    <a:lnTo>
                      <a:pt x="1282102" y="2144859"/>
                    </a:lnTo>
                    <a:lnTo>
                      <a:pt x="1282102" y="2049281"/>
                    </a:lnTo>
                    <a:lnTo>
                      <a:pt x="1282102" y="1563544"/>
                    </a:lnTo>
                    <a:cubicBezTo>
                      <a:pt x="1354980" y="1558253"/>
                      <a:pt x="1436392" y="1551084"/>
                      <a:pt x="1493738" y="1493567"/>
                    </a:cubicBezTo>
                    <a:cubicBezTo>
                      <a:pt x="1552450" y="1434855"/>
                      <a:pt x="1558594" y="1350884"/>
                      <a:pt x="1563885" y="1276982"/>
                    </a:cubicBezTo>
                    <a:cubicBezTo>
                      <a:pt x="1566957" y="1234826"/>
                      <a:pt x="1569859" y="1195059"/>
                      <a:pt x="1581294" y="1167580"/>
                    </a:cubicBezTo>
                    <a:cubicBezTo>
                      <a:pt x="1591875" y="1142150"/>
                      <a:pt x="1616964" y="1113306"/>
                      <a:pt x="1643760" y="1082755"/>
                    </a:cubicBezTo>
                    <a:cubicBezTo>
                      <a:pt x="1693597" y="1025921"/>
                      <a:pt x="1749919" y="961406"/>
                      <a:pt x="1749919" y="875045"/>
                    </a:cubicBezTo>
                    <a:cubicBezTo>
                      <a:pt x="1749919" y="788684"/>
                      <a:pt x="1693597" y="724169"/>
                      <a:pt x="1643760" y="667335"/>
                    </a:cubicBezTo>
                    <a:cubicBezTo>
                      <a:pt x="1616964" y="636784"/>
                      <a:pt x="1591705" y="607940"/>
                      <a:pt x="1581294" y="582510"/>
                    </a:cubicBezTo>
                    <a:cubicBezTo>
                      <a:pt x="1569859" y="554861"/>
                      <a:pt x="1566957" y="515094"/>
                      <a:pt x="1563885" y="472937"/>
                    </a:cubicBezTo>
                    <a:cubicBezTo>
                      <a:pt x="1558423" y="398865"/>
                      <a:pt x="1552279" y="315064"/>
                      <a:pt x="1493738" y="256352"/>
                    </a:cubicBezTo>
                    <a:cubicBezTo>
                      <a:pt x="1435026" y="197640"/>
                      <a:pt x="1351055" y="191496"/>
                      <a:pt x="1277153" y="186205"/>
                    </a:cubicBezTo>
                    <a:cubicBezTo>
                      <a:pt x="1234996" y="183133"/>
                      <a:pt x="1195229" y="180232"/>
                      <a:pt x="1167751" y="168796"/>
                    </a:cubicBezTo>
                    <a:cubicBezTo>
                      <a:pt x="1142320" y="158215"/>
                      <a:pt x="1113476" y="132955"/>
                      <a:pt x="1082926" y="106330"/>
                    </a:cubicBezTo>
                    <a:cubicBezTo>
                      <a:pt x="1025921" y="56322"/>
                      <a:pt x="961406" y="0"/>
                      <a:pt x="875045" y="0"/>
                    </a:cubicBezTo>
                    <a:lnTo>
                      <a:pt x="875045" y="0"/>
                    </a:lnTo>
                    <a:close/>
                  </a:path>
                </a:pathLst>
              </a:custGeom>
              <a:solidFill>
                <a:srgbClr val="E2F2F3"/>
              </a:solidFill>
              <a:ln w="17016" cap="flat">
                <a:noFill/>
                <a:prstDash val="solid"/>
                <a:miter/>
              </a:ln>
            </p:spPr>
            <p:txBody>
              <a:bodyPr rtlCol="0" anchor="ctr"/>
              <a:lstStyle/>
              <a:p>
                <a:endParaRPr lang="zh-CN" altLang="en-US" dirty="0"/>
              </a:p>
            </p:txBody>
          </p:sp>
        </p:grpSp>
        <p:sp>
          <p:nvSpPr>
            <p:cNvPr id="18" name="文本框 17"/>
            <p:cNvSpPr txBox="1"/>
            <p:nvPr/>
          </p:nvSpPr>
          <p:spPr>
            <a:xfrm>
              <a:off x="5732516" y="1672397"/>
              <a:ext cx="715818" cy="492443"/>
            </a:xfrm>
            <a:prstGeom prst="rect">
              <a:avLst/>
            </a:prstGeom>
            <a:noFill/>
          </p:spPr>
          <p:txBody>
            <a:bodyPr wrap="square" rtlCol="0">
              <a:spAutoFit/>
            </a:bodyPr>
            <a:lstStyle/>
            <a:p>
              <a:pPr algn="ctr"/>
              <a:r>
                <a:rPr lang="en-US" altLang="zh-CN" sz="2600" b="1" dirty="0">
                  <a:solidFill>
                    <a:srgbClr val="003F76"/>
                  </a:solidFill>
                  <a:latin typeface="+mn-ea"/>
                </a:rPr>
                <a:t>03</a:t>
              </a:r>
              <a:endParaRPr lang="zh-CN" altLang="en-US" sz="2600" b="1" dirty="0">
                <a:solidFill>
                  <a:srgbClr val="003F76"/>
                </a:solidFill>
                <a:latin typeface="+mn-ea"/>
              </a:endParaRPr>
            </a:p>
          </p:txBody>
        </p:sp>
      </p:grpSp>
      <p:sp>
        <p:nvSpPr>
          <p:cNvPr id="20" name="文本框 19"/>
          <p:cNvSpPr txBox="1"/>
          <p:nvPr/>
        </p:nvSpPr>
        <p:spPr>
          <a:xfrm>
            <a:off x="1946861" y="3224964"/>
            <a:ext cx="8280400" cy="922020"/>
          </a:xfrm>
          <a:prstGeom prst="rect">
            <a:avLst/>
          </a:prstGeom>
          <a:noFill/>
        </p:spPr>
        <p:txBody>
          <a:bodyPr wrap="square" rtlCol="0">
            <a:spAutoFit/>
          </a:bodyPr>
          <a:lstStyle/>
          <a:p>
            <a:pPr algn="ctr"/>
            <a:r>
              <a:rPr lang="zh-CN" altLang="en-US" sz="5400" b="1" dirty="0">
                <a:latin typeface="黑体" panose="02010609060101010101" charset="-122"/>
                <a:ea typeface="黑体" panose="02010609060101010101" charset="-122"/>
              </a:rPr>
              <a:t>研究的目标与内容</a:t>
            </a:r>
            <a:endParaRPr lang="zh-CN" altLang="en-US" sz="5400" b="1" dirty="0">
              <a:latin typeface="黑体" panose="02010609060101010101" charset="-122"/>
              <a:ea typeface="黑体" panose="02010609060101010101" charset="-122"/>
            </a:endParaRPr>
          </a:p>
        </p:txBody>
      </p:sp>
      <p:cxnSp>
        <p:nvCxnSpPr>
          <p:cNvPr id="22" name="直接连接符 21"/>
          <p:cNvCxnSpPr/>
          <p:nvPr/>
        </p:nvCxnSpPr>
        <p:spPr>
          <a:xfrm>
            <a:off x="5559028" y="5046436"/>
            <a:ext cx="1073944" cy="0"/>
          </a:xfrm>
          <a:prstGeom prst="line">
            <a:avLst/>
          </a:prstGeom>
          <a:ln w="28575">
            <a:solidFill>
              <a:srgbClr val="F2963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stretch>
            <a:fillRect/>
          </a:stretch>
        </p:blipFill>
        <p:spPr>
          <a:xfrm>
            <a:off x="0" y="-1"/>
            <a:ext cx="12192000" cy="6859051"/>
          </a:xfrm>
          <a:prstGeom prst="rect">
            <a:avLst/>
          </a:prstGeom>
        </p:spPr>
      </p:pic>
      <p:pic>
        <p:nvPicPr>
          <p:cNvPr id="32" name="图形 31"/>
          <p:cNvPicPr>
            <a:picLocks noChangeAspect="1"/>
          </p:cNvPicPr>
          <p:nvPr/>
        </p:nvPicPr>
        <p:blipFill>
          <a:blip r:embed="rId2"/>
          <a:stretch>
            <a:fillRect/>
          </a:stretch>
        </p:blipFill>
        <p:spPr>
          <a:xfrm>
            <a:off x="418465" y="213360"/>
            <a:ext cx="11518900" cy="6197600"/>
          </a:xfrm>
          <a:prstGeom prst="rect">
            <a:avLst/>
          </a:prstGeom>
        </p:spPr>
      </p:pic>
      <p:sp>
        <p:nvSpPr>
          <p:cNvPr id="17" name="文本框 16"/>
          <p:cNvSpPr txBox="1"/>
          <p:nvPr/>
        </p:nvSpPr>
        <p:spPr>
          <a:xfrm>
            <a:off x="4615543" y="517126"/>
            <a:ext cx="2960914"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一、研究目标</a:t>
            </a:r>
            <a:endParaRPr lang="zh-CN" altLang="en-US" sz="2800" b="1" dirty="0">
              <a:latin typeface="黑体" panose="02010609060101010101" charset="-122"/>
              <a:ea typeface="黑体" panose="02010609060101010101" charset="-122"/>
            </a:endParaRPr>
          </a:p>
        </p:txBody>
      </p:sp>
      <p:grpSp>
        <p:nvGrpSpPr>
          <p:cNvPr id="36" name="组合 35"/>
          <p:cNvGrpSpPr/>
          <p:nvPr/>
        </p:nvGrpSpPr>
        <p:grpSpPr>
          <a:xfrm>
            <a:off x="-777839" y="78128"/>
            <a:ext cx="431800" cy="1035200"/>
            <a:chOff x="-777839" y="78128"/>
            <a:chExt cx="431800" cy="1035200"/>
          </a:xfrm>
        </p:grpSpPr>
        <p:sp>
          <p:nvSpPr>
            <p:cNvPr id="37" name="矩形 36"/>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576580" y="1278890"/>
            <a:ext cx="8752205" cy="4892675"/>
          </a:xfrm>
          <a:prstGeom prst="rect">
            <a:avLst/>
          </a:prstGeom>
          <a:noFill/>
        </p:spPr>
        <p:txBody>
          <a:bodyPr wrap="square" rtlCol="0">
            <a:spAutoFit/>
          </a:bodyPr>
          <a:p>
            <a:r>
              <a:rPr lang="zh-CN" altLang="en-US" sz="2400" b="1">
                <a:latin typeface="楷体" panose="02010609060101010101" charset="-122"/>
                <a:ea typeface="楷体" panose="02010609060101010101" charset="-122"/>
                <a:cs typeface="楷体" panose="02010609060101010101" charset="-122"/>
              </a:rPr>
              <a:t>（</a:t>
            </a:r>
            <a:r>
              <a:rPr lang="en-US" altLang="zh-CN" sz="2400" b="1">
                <a:latin typeface="楷体" panose="02010609060101010101" charset="-122"/>
                <a:ea typeface="楷体" panose="02010609060101010101" charset="-122"/>
                <a:cs typeface="楷体" panose="02010609060101010101" charset="-122"/>
              </a:rPr>
              <a:t>1</a:t>
            </a:r>
            <a:r>
              <a:rPr lang="zh-CN" altLang="en-US" sz="2400" b="1">
                <a:latin typeface="楷体" panose="02010609060101010101" charset="-122"/>
                <a:ea typeface="楷体" panose="02010609060101010101" charset="-122"/>
                <a:cs typeface="楷体" panose="02010609060101010101" charset="-122"/>
              </a:rPr>
              <a:t>）教材层面：深挖思考题内容安排，发挥教材价值</a:t>
            </a:r>
            <a:endParaRPr lang="zh-CN" altLang="en-US" sz="2400" b="1">
              <a:latin typeface="楷体" panose="02010609060101010101" charset="-122"/>
              <a:ea typeface="楷体" panose="02010609060101010101" charset="-122"/>
              <a:cs typeface="楷体" panose="02010609060101010101"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立足新课标，理解和定位思考题的教材编写意图及其背后隐藏的学科能力和素养，充分发挥教材价值，以期培养完整的“人”。</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楷体" panose="02010609060101010101" charset="-122"/>
                <a:ea typeface="楷体" panose="02010609060101010101" charset="-122"/>
                <a:cs typeface="楷体" panose="02010609060101010101" charset="-122"/>
              </a:rPr>
              <a:t>（</a:t>
            </a:r>
            <a:r>
              <a:rPr lang="en-US" altLang="zh-CN" sz="2400" b="1">
                <a:latin typeface="楷体" panose="02010609060101010101" charset="-122"/>
                <a:ea typeface="楷体" panose="02010609060101010101" charset="-122"/>
                <a:cs typeface="楷体" panose="02010609060101010101" charset="-122"/>
              </a:rPr>
              <a:t>2</a:t>
            </a:r>
            <a:r>
              <a:rPr lang="zh-CN" altLang="en-US" sz="2400" b="1">
                <a:latin typeface="楷体" panose="02010609060101010101" charset="-122"/>
                <a:ea typeface="楷体" panose="02010609060101010101" charset="-122"/>
                <a:cs typeface="楷体" panose="02010609060101010101" charset="-122"/>
              </a:rPr>
              <a:t>）学生层面：关注学生发展差异，培养学生素养</a:t>
            </a:r>
            <a:endParaRPr lang="zh-CN" altLang="en-US" sz="2400" b="1">
              <a:latin typeface="楷体" panose="02010609060101010101" charset="-122"/>
              <a:ea typeface="楷体" panose="02010609060101010101" charset="-122"/>
              <a:cs typeface="楷体" panose="02010609060101010101" charset="-122"/>
            </a:endParaRPr>
          </a:p>
          <a:p>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低学段学生在数学学习上存在思维差异，关注学生的客观差异，在情境体验中发展数学眼光，在解决问题中发展数学思维，在数学思辩中，锻炼学生的表达能力。</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a:p>
            <a:r>
              <a:rPr lang="zh-CN" altLang="en-US" sz="2400" b="1">
                <a:latin typeface="楷体" panose="02010609060101010101" charset="-122"/>
                <a:ea typeface="楷体" panose="02010609060101010101" charset="-122"/>
                <a:cs typeface="楷体" panose="02010609060101010101" charset="-122"/>
              </a:rPr>
              <a:t>（</a:t>
            </a:r>
            <a:r>
              <a:rPr lang="en-US" altLang="zh-CN" sz="2400" b="1">
                <a:latin typeface="楷体" panose="02010609060101010101" charset="-122"/>
                <a:ea typeface="楷体" panose="02010609060101010101" charset="-122"/>
                <a:cs typeface="楷体" panose="02010609060101010101" charset="-122"/>
              </a:rPr>
              <a:t>3</a:t>
            </a:r>
            <a:r>
              <a:rPr lang="zh-CN" altLang="en-US" sz="2400" b="1">
                <a:latin typeface="楷体" panose="02010609060101010101" charset="-122"/>
                <a:ea typeface="楷体" panose="02010609060101010101" charset="-122"/>
                <a:cs typeface="楷体" panose="02010609060101010101" charset="-122"/>
              </a:rPr>
              <a:t>）教师层面：更新教师教学观念，丰富教学方式</a:t>
            </a:r>
            <a:endParaRPr lang="zh-CN" altLang="en-US" sz="2400" b="1">
              <a:latin typeface="楷体" panose="02010609060101010101" charset="-122"/>
              <a:ea typeface="楷体" panose="02010609060101010101" charset="-122"/>
              <a:cs typeface="楷体" panose="02010609060101010101"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改善教师在“思考题”教学中存在的问题，为教师提供“思考题”教学的参考，帮助教师把握教材内容，丰富教学方式。</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pSp>
        <p:nvGrpSpPr>
          <p:cNvPr id="4" name="组合 3"/>
          <p:cNvGrpSpPr/>
          <p:nvPr/>
        </p:nvGrpSpPr>
        <p:grpSpPr>
          <a:xfrm>
            <a:off x="9545869" y="2595974"/>
            <a:ext cx="2063916" cy="2063916"/>
            <a:chOff x="1324768" y="2749994"/>
            <a:chExt cx="2063916" cy="2063916"/>
          </a:xfrm>
        </p:grpSpPr>
        <p:sp>
          <p:nvSpPr>
            <p:cNvPr id="25" name="Freeform 5"/>
            <p:cNvSpPr/>
            <p:nvPr>
              <p:custDataLst>
                <p:tags r:id="rId3"/>
              </p:custDataLst>
            </p:nvPr>
          </p:nvSpPr>
          <p:spPr>
            <a:xfrm>
              <a:off x="1562839" y="3320287"/>
              <a:ext cx="1587774" cy="923330"/>
            </a:xfrm>
            <a:custGeom>
              <a:avLst/>
              <a:gdLst/>
              <a:ahLst/>
              <a:cxnLst>
                <a:cxn ang="0">
                  <a:pos x="wd2" y="hd2"/>
                </a:cxn>
                <a:cxn ang="5400000">
                  <a:pos x="wd2" y="hd2"/>
                </a:cxn>
                <a:cxn ang="10800000">
                  <a:pos x="wd2" y="hd2"/>
                </a:cxn>
                <a:cxn ang="16200000">
                  <a:pos x="wd2" y="hd2"/>
                </a:cxn>
              </a:cxnLst>
              <a:rect l="0" t="0" r="r" b="b"/>
              <a:pathLst>
                <a:path w="21600" h="21600" extrusionOk="0">
                  <a:moveTo>
                    <a:pt x="20978" y="16267"/>
                  </a:moveTo>
                  <a:cubicBezTo>
                    <a:pt x="20978" y="15467"/>
                    <a:pt x="20823" y="14933"/>
                    <a:pt x="20357" y="14933"/>
                  </a:cubicBezTo>
                  <a:cubicBezTo>
                    <a:pt x="20357" y="7200"/>
                    <a:pt x="20357" y="7200"/>
                    <a:pt x="20357" y="7200"/>
                  </a:cubicBezTo>
                  <a:cubicBezTo>
                    <a:pt x="21600" y="6400"/>
                    <a:pt x="21600" y="6400"/>
                    <a:pt x="21600" y="6400"/>
                  </a:cubicBezTo>
                  <a:cubicBezTo>
                    <a:pt x="10878" y="0"/>
                    <a:pt x="10878" y="0"/>
                    <a:pt x="10878" y="0"/>
                  </a:cubicBezTo>
                  <a:cubicBezTo>
                    <a:pt x="0" y="6400"/>
                    <a:pt x="0" y="6400"/>
                    <a:pt x="0" y="6400"/>
                  </a:cubicBezTo>
                  <a:cubicBezTo>
                    <a:pt x="10878" y="12800"/>
                    <a:pt x="10878" y="12800"/>
                    <a:pt x="10878" y="12800"/>
                  </a:cubicBezTo>
                  <a:cubicBezTo>
                    <a:pt x="19735" y="7467"/>
                    <a:pt x="19735" y="7467"/>
                    <a:pt x="19735" y="7467"/>
                  </a:cubicBezTo>
                  <a:cubicBezTo>
                    <a:pt x="19735" y="14933"/>
                    <a:pt x="19735" y="14933"/>
                    <a:pt x="19735" y="14933"/>
                  </a:cubicBezTo>
                  <a:cubicBezTo>
                    <a:pt x="19424" y="14933"/>
                    <a:pt x="19114" y="15467"/>
                    <a:pt x="19114" y="16267"/>
                  </a:cubicBezTo>
                  <a:cubicBezTo>
                    <a:pt x="19114" y="16800"/>
                    <a:pt x="19424" y="17067"/>
                    <a:pt x="19580" y="17067"/>
                  </a:cubicBezTo>
                  <a:cubicBezTo>
                    <a:pt x="19114" y="21600"/>
                    <a:pt x="19114" y="21600"/>
                    <a:pt x="19114" y="21600"/>
                  </a:cubicBezTo>
                  <a:cubicBezTo>
                    <a:pt x="20978" y="21600"/>
                    <a:pt x="20978" y="21600"/>
                    <a:pt x="20978" y="21600"/>
                  </a:cubicBezTo>
                  <a:cubicBezTo>
                    <a:pt x="20512" y="17067"/>
                    <a:pt x="20512" y="17067"/>
                    <a:pt x="20512" y="17067"/>
                  </a:cubicBezTo>
                  <a:cubicBezTo>
                    <a:pt x="20823" y="17067"/>
                    <a:pt x="20978" y="16800"/>
                    <a:pt x="20978" y="16267"/>
                  </a:cubicBezTo>
                  <a:close/>
                  <a:moveTo>
                    <a:pt x="4351" y="11200"/>
                  </a:moveTo>
                  <a:cubicBezTo>
                    <a:pt x="4351" y="18400"/>
                    <a:pt x="4351" y="18400"/>
                    <a:pt x="4351" y="18400"/>
                  </a:cubicBezTo>
                  <a:cubicBezTo>
                    <a:pt x="4351" y="20267"/>
                    <a:pt x="7304" y="21600"/>
                    <a:pt x="10878" y="21600"/>
                  </a:cubicBezTo>
                  <a:cubicBezTo>
                    <a:pt x="14296" y="21600"/>
                    <a:pt x="17249" y="20267"/>
                    <a:pt x="17249" y="18400"/>
                  </a:cubicBezTo>
                  <a:cubicBezTo>
                    <a:pt x="17249" y="11200"/>
                    <a:pt x="17249" y="11200"/>
                    <a:pt x="17249" y="11200"/>
                  </a:cubicBezTo>
                  <a:cubicBezTo>
                    <a:pt x="10878" y="14933"/>
                    <a:pt x="10878" y="14933"/>
                    <a:pt x="10878" y="14933"/>
                  </a:cubicBezTo>
                  <a:lnTo>
                    <a:pt x="4351" y="11200"/>
                  </a:lnTo>
                  <a:close/>
                </a:path>
              </a:pathLst>
            </a:custGeom>
            <a:solidFill>
              <a:srgbClr val="1E1E20"/>
            </a:solidFill>
            <a:ln w="12700" cap="flat">
              <a:noFill/>
              <a:miter lim="400000"/>
            </a:ln>
            <a:effectLst/>
          </p:spPr>
          <p:txBody>
            <a:bodyPr wrap="square" lIns="91439" tIns="91439" rIns="91439" bIns="91439" numCol="1" anchor="t">
              <a:noAutofit/>
            </a:bodyPr>
            <a:p/>
          </p:txBody>
        </p:sp>
        <p:sp>
          <p:nvSpPr>
            <p:cNvPr id="26" name="椭圆 25"/>
            <p:cNvSpPr/>
            <p:nvPr>
              <p:custDataLst>
                <p:tags r:id="rId4"/>
              </p:custDataLst>
            </p:nvPr>
          </p:nvSpPr>
          <p:spPr>
            <a:xfrm>
              <a:off x="1324768" y="2749994"/>
              <a:ext cx="2063916" cy="206391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stretch>
            <a:fillRect/>
          </a:stretch>
        </p:blipFill>
        <p:spPr>
          <a:xfrm>
            <a:off x="0" y="-1"/>
            <a:ext cx="12192000" cy="6859051"/>
          </a:xfrm>
          <a:prstGeom prst="rect">
            <a:avLst/>
          </a:prstGeom>
        </p:spPr>
      </p:pic>
      <p:pic>
        <p:nvPicPr>
          <p:cNvPr id="32" name="图形 31"/>
          <p:cNvPicPr>
            <a:picLocks noChangeAspect="1"/>
          </p:cNvPicPr>
          <p:nvPr/>
        </p:nvPicPr>
        <p:blipFill>
          <a:blip r:embed="rId2"/>
          <a:stretch>
            <a:fillRect/>
          </a:stretch>
        </p:blipFill>
        <p:spPr>
          <a:xfrm>
            <a:off x="342900" y="330200"/>
            <a:ext cx="11518900" cy="6197600"/>
          </a:xfrm>
          <a:prstGeom prst="rect">
            <a:avLst/>
          </a:prstGeom>
        </p:spPr>
      </p:pic>
      <p:sp>
        <p:nvSpPr>
          <p:cNvPr id="48" name="文本框 47"/>
          <p:cNvSpPr txBox="1"/>
          <p:nvPr/>
        </p:nvSpPr>
        <p:spPr>
          <a:xfrm>
            <a:off x="4615543" y="423781"/>
            <a:ext cx="2960914"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二、研究内容</a:t>
            </a:r>
            <a:endParaRPr lang="zh-CN" altLang="en-US" sz="2800" b="1" dirty="0">
              <a:latin typeface="黑体" panose="02010609060101010101" charset="-122"/>
              <a:ea typeface="黑体" panose="02010609060101010101" charset="-122"/>
            </a:endParaRPr>
          </a:p>
        </p:txBody>
      </p:sp>
      <p:sp>
        <p:nvSpPr>
          <p:cNvPr id="3" name="文本框 2"/>
          <p:cNvSpPr txBox="1"/>
          <p:nvPr/>
        </p:nvSpPr>
        <p:spPr>
          <a:xfrm>
            <a:off x="1671955" y="945515"/>
            <a:ext cx="10300970" cy="526224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本研究主要聚焦于以下内容：</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楷体" panose="02010609060101010101" charset="-122"/>
                <a:ea typeface="楷体" panose="02010609060101010101" charset="-122"/>
                <a:cs typeface="楷体" panose="02010609060101010101" charset="-122"/>
              </a:rPr>
              <a:t>①剖析教材，厘清“思考题”的设计意图</a:t>
            </a:r>
            <a:endParaRPr lang="zh-CN" altLang="en-US" sz="2400" b="1">
              <a:latin typeface="楷体" panose="02010609060101010101" charset="-122"/>
              <a:ea typeface="楷体" panose="02010609060101010101" charset="-122"/>
              <a:cs typeface="楷体" panose="02010609060101010101"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对低段“思考题”进行教材内容分析，厘清低段“思考题”的设计意图，分析其在小学数学教材中的内容分布及编排特点。</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楷体" panose="02010609060101010101" charset="-122"/>
                <a:ea typeface="楷体" panose="02010609060101010101" charset="-122"/>
                <a:cs typeface="楷体" panose="02010609060101010101" charset="-122"/>
              </a:rPr>
              <a:t>②结合新课标，分析“思考题”的素养指向</a:t>
            </a:r>
            <a:endParaRPr lang="zh-CN" altLang="en-US" sz="2400" b="1">
              <a:latin typeface="楷体" panose="02010609060101010101" charset="-122"/>
              <a:ea typeface="楷体" panose="02010609060101010101" charset="-122"/>
              <a:cs typeface="楷体" panose="02010609060101010101"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结合新课标，分析整理低段“思考题”指向哪些小学生数学核心素养。</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楷体" panose="02010609060101010101" charset="-122"/>
                <a:ea typeface="楷体" panose="02010609060101010101" charset="-122"/>
                <a:cs typeface="楷体" panose="02010609060101010101" charset="-122"/>
              </a:rPr>
              <a:t>③立足差异，提供“思考题”的教学策略</a:t>
            </a:r>
            <a:endParaRPr lang="zh-CN" altLang="en-US" sz="2400" b="1">
              <a:latin typeface="楷体" panose="02010609060101010101" charset="-122"/>
              <a:ea typeface="楷体" panose="02010609060101010101" charset="-122"/>
              <a:cs typeface="楷体" panose="02010609060101010101"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研究低段学生的思维差异，立足学生思维差异，提出适合学生发展的低段“思考题”教学策略。</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楷体" panose="02010609060101010101" charset="-122"/>
                <a:ea typeface="楷体" panose="02010609060101010101" charset="-122"/>
                <a:cs typeface="楷体" panose="02010609060101010101" charset="-122"/>
              </a:rPr>
              <a:t>④把握内容，丰富“思考题”的教学方式</a:t>
            </a:r>
            <a:endParaRPr lang="zh-CN" altLang="en-US" sz="2400" b="1">
              <a:latin typeface="楷体" panose="02010609060101010101" charset="-122"/>
              <a:ea typeface="楷体" panose="02010609060101010101" charset="-122"/>
              <a:cs typeface="楷体" panose="02010609060101010101"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整理上述研究结论，形成系统的研究内容，为丰富教师“思考题”教学方式提供参考。</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p:nvPr/>
        </p:nvPicPr>
        <p:blipFill>
          <a:blip r:embed="rId3"/>
          <a:srcRect r="79054"/>
          <a:stretch>
            <a:fillRect/>
          </a:stretch>
        </p:blipFill>
        <p:spPr>
          <a:xfrm>
            <a:off x="407035" y="878205"/>
            <a:ext cx="1264920" cy="1395095"/>
          </a:xfrm>
          <a:prstGeom prst="rect">
            <a:avLst/>
          </a:prstGeom>
          <a:noFill/>
          <a:ln w="9525">
            <a:noFill/>
          </a:ln>
        </p:spPr>
      </p:pic>
      <p:pic>
        <p:nvPicPr>
          <p:cNvPr id="5" name="图片 4"/>
          <p:cNvPicPr/>
          <p:nvPr/>
        </p:nvPicPr>
        <p:blipFill>
          <a:blip r:embed="rId3"/>
          <a:srcRect l="27571" r="53912"/>
          <a:stretch>
            <a:fillRect/>
          </a:stretch>
        </p:blipFill>
        <p:spPr>
          <a:xfrm>
            <a:off x="401320" y="2033905"/>
            <a:ext cx="1118235" cy="1395095"/>
          </a:xfrm>
          <a:prstGeom prst="rect">
            <a:avLst/>
          </a:prstGeom>
          <a:noFill/>
          <a:ln w="9525">
            <a:noFill/>
          </a:ln>
        </p:spPr>
      </p:pic>
      <p:pic>
        <p:nvPicPr>
          <p:cNvPr id="6" name="图片 5"/>
          <p:cNvPicPr/>
          <p:nvPr/>
        </p:nvPicPr>
        <p:blipFill>
          <a:blip r:embed="rId3"/>
          <a:srcRect l="53901" t="-23" r="27224" b="23"/>
          <a:stretch>
            <a:fillRect/>
          </a:stretch>
        </p:blipFill>
        <p:spPr>
          <a:xfrm>
            <a:off x="469900" y="3355975"/>
            <a:ext cx="1139825" cy="1395095"/>
          </a:xfrm>
          <a:prstGeom prst="rect">
            <a:avLst/>
          </a:prstGeom>
          <a:noFill/>
          <a:ln w="9525">
            <a:noFill/>
          </a:ln>
        </p:spPr>
      </p:pic>
      <p:pic>
        <p:nvPicPr>
          <p:cNvPr id="7" name="图片 6"/>
          <p:cNvPicPr/>
          <p:nvPr/>
        </p:nvPicPr>
        <p:blipFill>
          <a:blip r:embed="rId3"/>
          <a:srcRect l="80589"/>
          <a:stretch>
            <a:fillRect/>
          </a:stretch>
        </p:blipFill>
        <p:spPr>
          <a:xfrm>
            <a:off x="437515" y="4873625"/>
            <a:ext cx="1172210" cy="13950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stretch>
            <a:fillRect/>
          </a:stretch>
        </p:blipFill>
        <p:spPr>
          <a:xfrm>
            <a:off x="-2540" y="-5716"/>
            <a:ext cx="12192000" cy="6859051"/>
          </a:xfrm>
          <a:prstGeom prst="rect">
            <a:avLst/>
          </a:prstGeom>
        </p:spPr>
      </p:pic>
      <p:grpSp>
        <p:nvGrpSpPr>
          <p:cNvPr id="202" name="组合 201"/>
          <p:cNvGrpSpPr/>
          <p:nvPr/>
        </p:nvGrpSpPr>
        <p:grpSpPr>
          <a:xfrm>
            <a:off x="8587740" y="1583055"/>
            <a:ext cx="3221355" cy="3268980"/>
            <a:chOff x="6286039" y="1608701"/>
            <a:chExt cx="4677409" cy="4633201"/>
          </a:xfrm>
        </p:grpSpPr>
        <p:grpSp>
          <p:nvGrpSpPr>
            <p:cNvPr id="144" name="组合 143"/>
            <p:cNvGrpSpPr/>
            <p:nvPr/>
          </p:nvGrpSpPr>
          <p:grpSpPr>
            <a:xfrm>
              <a:off x="8693518" y="2031364"/>
              <a:ext cx="2260874" cy="2294243"/>
              <a:chOff x="8456103" y="1625901"/>
              <a:chExt cx="1939323" cy="1967946"/>
            </a:xfrm>
            <a:solidFill>
              <a:srgbClr val="003F75"/>
            </a:solidFill>
          </p:grpSpPr>
          <p:sp>
            <p:nvSpPr>
              <p:cNvPr id="145" name="Freeform 229"/>
              <p:cNvSpPr/>
              <p:nvPr/>
            </p:nvSpPr>
            <p:spPr>
              <a:xfrm>
                <a:off x="8456103" y="1625901"/>
                <a:ext cx="1939323" cy="1967946"/>
              </a:xfrm>
              <a:custGeom>
                <a:avLst/>
                <a:gdLst/>
                <a:ahLst/>
                <a:cxnLst>
                  <a:cxn ang="0">
                    <a:pos x="wd2" y="hd2"/>
                  </a:cxn>
                  <a:cxn ang="5400000">
                    <a:pos x="wd2" y="hd2"/>
                  </a:cxn>
                  <a:cxn ang="10800000">
                    <a:pos x="wd2" y="hd2"/>
                  </a:cxn>
                  <a:cxn ang="16200000">
                    <a:pos x="wd2" y="hd2"/>
                  </a:cxn>
                </a:cxnLst>
                <a:rect l="0" t="0" r="r" b="b"/>
                <a:pathLst>
                  <a:path w="21600" h="21600" extrusionOk="0">
                    <a:moveTo>
                      <a:pt x="21137" y="7454"/>
                    </a:moveTo>
                    <a:cubicBezTo>
                      <a:pt x="20983" y="6997"/>
                      <a:pt x="20829" y="6389"/>
                      <a:pt x="20520" y="5932"/>
                    </a:cubicBezTo>
                    <a:cubicBezTo>
                      <a:pt x="18823" y="6541"/>
                      <a:pt x="18823" y="6541"/>
                      <a:pt x="18823" y="6541"/>
                    </a:cubicBezTo>
                    <a:cubicBezTo>
                      <a:pt x="18360" y="5780"/>
                      <a:pt x="17897" y="5172"/>
                      <a:pt x="17280" y="4563"/>
                    </a:cubicBezTo>
                    <a:cubicBezTo>
                      <a:pt x="18514" y="3042"/>
                      <a:pt x="18514" y="3042"/>
                      <a:pt x="18514" y="3042"/>
                    </a:cubicBezTo>
                    <a:cubicBezTo>
                      <a:pt x="18051" y="2738"/>
                      <a:pt x="17743" y="2434"/>
                      <a:pt x="17280" y="2130"/>
                    </a:cubicBezTo>
                    <a:cubicBezTo>
                      <a:pt x="16817" y="1673"/>
                      <a:pt x="16354" y="1521"/>
                      <a:pt x="15891" y="1217"/>
                    </a:cubicBezTo>
                    <a:cubicBezTo>
                      <a:pt x="14657" y="2738"/>
                      <a:pt x="14657" y="2738"/>
                      <a:pt x="14657" y="2738"/>
                    </a:cubicBezTo>
                    <a:cubicBezTo>
                      <a:pt x="14040" y="2434"/>
                      <a:pt x="13269" y="2130"/>
                      <a:pt x="12343" y="1977"/>
                    </a:cubicBezTo>
                    <a:cubicBezTo>
                      <a:pt x="12343" y="152"/>
                      <a:pt x="12343" y="152"/>
                      <a:pt x="12343" y="152"/>
                    </a:cubicBezTo>
                    <a:cubicBezTo>
                      <a:pt x="11880" y="0"/>
                      <a:pt x="11417" y="0"/>
                      <a:pt x="10800" y="0"/>
                    </a:cubicBezTo>
                    <a:cubicBezTo>
                      <a:pt x="10183" y="0"/>
                      <a:pt x="9720" y="0"/>
                      <a:pt x="9257" y="152"/>
                    </a:cubicBezTo>
                    <a:cubicBezTo>
                      <a:pt x="9257" y="1977"/>
                      <a:pt x="9257" y="1977"/>
                      <a:pt x="9257" y="1977"/>
                    </a:cubicBezTo>
                    <a:cubicBezTo>
                      <a:pt x="8331" y="2130"/>
                      <a:pt x="7560" y="2434"/>
                      <a:pt x="6943" y="2738"/>
                    </a:cubicBezTo>
                    <a:cubicBezTo>
                      <a:pt x="5709" y="1217"/>
                      <a:pt x="5709" y="1217"/>
                      <a:pt x="5709" y="1217"/>
                    </a:cubicBezTo>
                    <a:cubicBezTo>
                      <a:pt x="5246" y="1521"/>
                      <a:pt x="4783" y="1673"/>
                      <a:pt x="4320" y="2130"/>
                    </a:cubicBezTo>
                    <a:cubicBezTo>
                      <a:pt x="3857" y="2434"/>
                      <a:pt x="3549" y="2738"/>
                      <a:pt x="3086" y="3042"/>
                    </a:cubicBezTo>
                    <a:cubicBezTo>
                      <a:pt x="4320" y="4563"/>
                      <a:pt x="4320" y="4563"/>
                      <a:pt x="4320" y="4563"/>
                    </a:cubicBezTo>
                    <a:cubicBezTo>
                      <a:pt x="3703" y="5172"/>
                      <a:pt x="3240" y="5780"/>
                      <a:pt x="2777" y="6541"/>
                    </a:cubicBezTo>
                    <a:cubicBezTo>
                      <a:pt x="1080" y="5932"/>
                      <a:pt x="1080" y="5932"/>
                      <a:pt x="1080" y="5932"/>
                    </a:cubicBezTo>
                    <a:cubicBezTo>
                      <a:pt x="771" y="6389"/>
                      <a:pt x="617" y="6997"/>
                      <a:pt x="463" y="7454"/>
                    </a:cubicBezTo>
                    <a:cubicBezTo>
                      <a:pt x="154" y="7910"/>
                      <a:pt x="154" y="8518"/>
                      <a:pt x="0" y="8975"/>
                    </a:cubicBezTo>
                    <a:cubicBezTo>
                      <a:pt x="1851" y="9583"/>
                      <a:pt x="1851" y="9583"/>
                      <a:pt x="1851" y="9583"/>
                    </a:cubicBezTo>
                    <a:cubicBezTo>
                      <a:pt x="1851" y="10039"/>
                      <a:pt x="1697" y="10344"/>
                      <a:pt x="1697" y="10800"/>
                    </a:cubicBezTo>
                    <a:cubicBezTo>
                      <a:pt x="1697" y="11256"/>
                      <a:pt x="1851" y="11561"/>
                      <a:pt x="1851" y="12017"/>
                    </a:cubicBezTo>
                    <a:cubicBezTo>
                      <a:pt x="0" y="12625"/>
                      <a:pt x="0" y="12625"/>
                      <a:pt x="0" y="12625"/>
                    </a:cubicBezTo>
                    <a:cubicBezTo>
                      <a:pt x="154" y="13082"/>
                      <a:pt x="154" y="13538"/>
                      <a:pt x="463" y="14146"/>
                    </a:cubicBezTo>
                    <a:cubicBezTo>
                      <a:pt x="617" y="14603"/>
                      <a:pt x="771" y="15059"/>
                      <a:pt x="1080" y="15515"/>
                    </a:cubicBezTo>
                    <a:cubicBezTo>
                      <a:pt x="2777" y="15059"/>
                      <a:pt x="2777" y="15059"/>
                      <a:pt x="2777" y="15059"/>
                    </a:cubicBezTo>
                    <a:cubicBezTo>
                      <a:pt x="3240" y="15668"/>
                      <a:pt x="3703" y="16428"/>
                      <a:pt x="4320" y="16885"/>
                    </a:cubicBezTo>
                    <a:cubicBezTo>
                      <a:pt x="3086" y="18406"/>
                      <a:pt x="3086" y="18406"/>
                      <a:pt x="3086" y="18406"/>
                    </a:cubicBezTo>
                    <a:cubicBezTo>
                      <a:pt x="3549" y="18862"/>
                      <a:pt x="3857" y="19166"/>
                      <a:pt x="4320" y="19470"/>
                    </a:cubicBezTo>
                    <a:cubicBezTo>
                      <a:pt x="4783" y="19775"/>
                      <a:pt x="5246" y="20079"/>
                      <a:pt x="5709" y="20383"/>
                    </a:cubicBezTo>
                    <a:cubicBezTo>
                      <a:pt x="6943" y="18862"/>
                      <a:pt x="6943" y="18862"/>
                      <a:pt x="6943" y="18862"/>
                    </a:cubicBezTo>
                    <a:cubicBezTo>
                      <a:pt x="7560" y="19166"/>
                      <a:pt x="8331" y="19318"/>
                      <a:pt x="9257" y="19470"/>
                    </a:cubicBezTo>
                    <a:cubicBezTo>
                      <a:pt x="9257" y="21448"/>
                      <a:pt x="9257" y="21448"/>
                      <a:pt x="9257" y="21448"/>
                    </a:cubicBezTo>
                    <a:cubicBezTo>
                      <a:pt x="9720" y="21448"/>
                      <a:pt x="10183" y="21600"/>
                      <a:pt x="10800" y="21600"/>
                    </a:cubicBezTo>
                    <a:cubicBezTo>
                      <a:pt x="11417" y="21600"/>
                      <a:pt x="11880" y="21448"/>
                      <a:pt x="12343" y="21448"/>
                    </a:cubicBezTo>
                    <a:cubicBezTo>
                      <a:pt x="12343" y="19470"/>
                      <a:pt x="12343" y="19470"/>
                      <a:pt x="12343" y="19470"/>
                    </a:cubicBezTo>
                    <a:cubicBezTo>
                      <a:pt x="13269" y="19318"/>
                      <a:pt x="14040" y="19166"/>
                      <a:pt x="14657" y="18862"/>
                    </a:cubicBezTo>
                    <a:cubicBezTo>
                      <a:pt x="15891" y="20383"/>
                      <a:pt x="15891" y="20383"/>
                      <a:pt x="15891" y="20383"/>
                    </a:cubicBezTo>
                    <a:cubicBezTo>
                      <a:pt x="16354" y="20079"/>
                      <a:pt x="16817" y="19775"/>
                      <a:pt x="17280" y="19470"/>
                    </a:cubicBezTo>
                    <a:cubicBezTo>
                      <a:pt x="17743" y="19166"/>
                      <a:pt x="18051" y="18862"/>
                      <a:pt x="18514" y="18406"/>
                    </a:cubicBezTo>
                    <a:cubicBezTo>
                      <a:pt x="17280" y="16885"/>
                      <a:pt x="17280" y="16885"/>
                      <a:pt x="17280" y="16885"/>
                    </a:cubicBezTo>
                    <a:cubicBezTo>
                      <a:pt x="17897" y="16428"/>
                      <a:pt x="18360" y="15668"/>
                      <a:pt x="18823" y="15059"/>
                    </a:cubicBezTo>
                    <a:cubicBezTo>
                      <a:pt x="20520" y="15515"/>
                      <a:pt x="20520" y="15515"/>
                      <a:pt x="20520" y="15515"/>
                    </a:cubicBezTo>
                    <a:cubicBezTo>
                      <a:pt x="20829" y="15059"/>
                      <a:pt x="20983" y="14603"/>
                      <a:pt x="21137" y="14146"/>
                    </a:cubicBezTo>
                    <a:cubicBezTo>
                      <a:pt x="21446" y="13538"/>
                      <a:pt x="21446" y="13082"/>
                      <a:pt x="21600" y="12625"/>
                    </a:cubicBezTo>
                    <a:cubicBezTo>
                      <a:pt x="19749" y="12017"/>
                      <a:pt x="19749" y="12017"/>
                      <a:pt x="19749" y="12017"/>
                    </a:cubicBezTo>
                    <a:cubicBezTo>
                      <a:pt x="19749" y="11561"/>
                      <a:pt x="19903" y="11256"/>
                      <a:pt x="19903" y="10800"/>
                    </a:cubicBezTo>
                    <a:cubicBezTo>
                      <a:pt x="19903" y="10344"/>
                      <a:pt x="19749" y="10039"/>
                      <a:pt x="19749" y="9583"/>
                    </a:cubicBezTo>
                    <a:cubicBezTo>
                      <a:pt x="21600" y="8975"/>
                      <a:pt x="21600" y="8975"/>
                      <a:pt x="21600" y="8975"/>
                    </a:cubicBezTo>
                    <a:cubicBezTo>
                      <a:pt x="21446" y="8518"/>
                      <a:pt x="21446" y="7910"/>
                      <a:pt x="21137" y="7454"/>
                    </a:cubicBezTo>
                    <a:close/>
                    <a:moveTo>
                      <a:pt x="10800" y="17341"/>
                    </a:moveTo>
                    <a:cubicBezTo>
                      <a:pt x="7097" y="17341"/>
                      <a:pt x="4166" y="14299"/>
                      <a:pt x="4166" y="10800"/>
                    </a:cubicBezTo>
                    <a:cubicBezTo>
                      <a:pt x="4166" y="7149"/>
                      <a:pt x="7097" y="4259"/>
                      <a:pt x="10800" y="4259"/>
                    </a:cubicBezTo>
                    <a:cubicBezTo>
                      <a:pt x="14503" y="4259"/>
                      <a:pt x="17434" y="7149"/>
                      <a:pt x="17434" y="10800"/>
                    </a:cubicBezTo>
                    <a:cubicBezTo>
                      <a:pt x="17434" y="14299"/>
                      <a:pt x="14503" y="17341"/>
                      <a:pt x="10800" y="17341"/>
                    </a:cubicBezTo>
                    <a:close/>
                  </a:path>
                </a:pathLst>
              </a:custGeom>
              <a:grpFill/>
              <a:ln w="12700" cap="flat">
                <a:solidFill>
                  <a:schemeClr val="bg1"/>
                </a:solidFill>
                <a:miter lim="400000"/>
              </a:ln>
              <a:effectLst/>
            </p:spPr>
            <p:txBody>
              <a:bodyPr wrap="square" lIns="91439" tIns="91439" rIns="91439" bIns="91439" numCol="1" anchor="t">
                <a:noAutofit/>
              </a:bodyPr>
              <a:lstStyle/>
              <a:p/>
            </p:txBody>
          </p:sp>
          <p:grpSp>
            <p:nvGrpSpPr>
              <p:cNvPr id="146" name="组合 145"/>
              <p:cNvGrpSpPr/>
              <p:nvPr/>
            </p:nvGrpSpPr>
            <p:grpSpPr>
              <a:xfrm>
                <a:off x="9201159" y="2310963"/>
                <a:ext cx="473859" cy="609641"/>
                <a:chOff x="9448916" y="2181584"/>
                <a:chExt cx="189666" cy="244014"/>
              </a:xfrm>
              <a:grpFill/>
            </p:grpSpPr>
            <p:sp>
              <p:nvSpPr>
                <p:cNvPr id="147" name="Oval 135"/>
                <p:cNvSpPr/>
                <p:nvPr/>
              </p:nvSpPr>
              <p:spPr>
                <a:xfrm>
                  <a:off x="9511834" y="2243590"/>
                  <a:ext cx="64742" cy="64742"/>
                </a:xfrm>
                <a:prstGeom prst="ellipse">
                  <a:avLst/>
                </a:prstGeom>
                <a:grpFill/>
                <a:ln w="12700" cap="flat">
                  <a:noFill/>
                  <a:miter lim="400000"/>
                </a:ln>
                <a:effectLst/>
              </p:spPr>
              <p:txBody>
                <a:bodyPr wrap="square" lIns="45720" tIns="45720" rIns="45720" bIns="45720" numCol="1" anchor="t">
                  <a:noAutofit/>
                </a:bodyPr>
                <a:lstStyle/>
                <a:p>
                  <a:endParaRPr sz="900"/>
                </a:p>
              </p:txBody>
            </p:sp>
            <p:sp>
              <p:nvSpPr>
                <p:cNvPr id="148" name="Freeform 136"/>
                <p:cNvSpPr/>
                <p:nvPr/>
              </p:nvSpPr>
              <p:spPr>
                <a:xfrm>
                  <a:off x="9448916" y="2181584"/>
                  <a:ext cx="189666" cy="18966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9391" y="8591"/>
                        <a:pt x="19391" y="8591"/>
                        <a:pt x="19391" y="8591"/>
                      </a:cubicBezTo>
                      <a:cubicBezTo>
                        <a:pt x="20127" y="5400"/>
                        <a:pt x="20127" y="5400"/>
                        <a:pt x="20127" y="5400"/>
                      </a:cubicBezTo>
                      <a:cubicBezTo>
                        <a:pt x="17182" y="4664"/>
                        <a:pt x="17182" y="4664"/>
                        <a:pt x="17182" y="4664"/>
                      </a:cubicBezTo>
                      <a:cubicBezTo>
                        <a:pt x="16200" y="1473"/>
                        <a:pt x="16200" y="1473"/>
                        <a:pt x="16200" y="1473"/>
                      </a:cubicBezTo>
                      <a:cubicBezTo>
                        <a:pt x="13009" y="2209"/>
                        <a:pt x="13009" y="2209"/>
                        <a:pt x="13009" y="2209"/>
                      </a:cubicBezTo>
                      <a:cubicBezTo>
                        <a:pt x="10800" y="0"/>
                        <a:pt x="10800" y="0"/>
                        <a:pt x="10800" y="0"/>
                      </a:cubicBezTo>
                      <a:cubicBezTo>
                        <a:pt x="8591" y="2209"/>
                        <a:pt x="8591" y="2209"/>
                        <a:pt x="8591" y="2209"/>
                      </a:cubicBezTo>
                      <a:cubicBezTo>
                        <a:pt x="5400" y="1473"/>
                        <a:pt x="5400" y="1473"/>
                        <a:pt x="5400" y="1473"/>
                      </a:cubicBezTo>
                      <a:cubicBezTo>
                        <a:pt x="4418" y="4664"/>
                        <a:pt x="4418" y="4664"/>
                        <a:pt x="4418" y="4664"/>
                      </a:cubicBezTo>
                      <a:cubicBezTo>
                        <a:pt x="1473" y="5400"/>
                        <a:pt x="1473" y="5400"/>
                        <a:pt x="1473" y="5400"/>
                      </a:cubicBezTo>
                      <a:cubicBezTo>
                        <a:pt x="2209" y="8591"/>
                        <a:pt x="2209" y="8591"/>
                        <a:pt x="2209" y="8591"/>
                      </a:cubicBezTo>
                      <a:cubicBezTo>
                        <a:pt x="0" y="10800"/>
                        <a:pt x="0" y="10800"/>
                        <a:pt x="0" y="10800"/>
                      </a:cubicBezTo>
                      <a:cubicBezTo>
                        <a:pt x="2209" y="13255"/>
                        <a:pt x="2209" y="13255"/>
                        <a:pt x="2209" y="13255"/>
                      </a:cubicBezTo>
                      <a:cubicBezTo>
                        <a:pt x="1473" y="16200"/>
                        <a:pt x="1473" y="16200"/>
                        <a:pt x="1473" y="16200"/>
                      </a:cubicBezTo>
                      <a:cubicBezTo>
                        <a:pt x="4418" y="17182"/>
                        <a:pt x="4418" y="17182"/>
                        <a:pt x="4418" y="17182"/>
                      </a:cubicBezTo>
                      <a:cubicBezTo>
                        <a:pt x="5400" y="20127"/>
                        <a:pt x="5400" y="20127"/>
                        <a:pt x="5400" y="20127"/>
                      </a:cubicBezTo>
                      <a:cubicBezTo>
                        <a:pt x="8591" y="19391"/>
                        <a:pt x="8591" y="19391"/>
                        <a:pt x="8591" y="19391"/>
                      </a:cubicBezTo>
                      <a:cubicBezTo>
                        <a:pt x="10800" y="21600"/>
                        <a:pt x="10800" y="21600"/>
                        <a:pt x="10800" y="21600"/>
                      </a:cubicBezTo>
                      <a:cubicBezTo>
                        <a:pt x="13009" y="19391"/>
                        <a:pt x="13009" y="19391"/>
                        <a:pt x="13009" y="19391"/>
                      </a:cubicBezTo>
                      <a:cubicBezTo>
                        <a:pt x="16200" y="20127"/>
                        <a:pt x="16200" y="20127"/>
                        <a:pt x="16200" y="20127"/>
                      </a:cubicBezTo>
                      <a:cubicBezTo>
                        <a:pt x="17182" y="17182"/>
                        <a:pt x="17182" y="17182"/>
                        <a:pt x="17182" y="17182"/>
                      </a:cubicBezTo>
                      <a:cubicBezTo>
                        <a:pt x="20127" y="16200"/>
                        <a:pt x="20127" y="16200"/>
                        <a:pt x="20127" y="16200"/>
                      </a:cubicBezTo>
                      <a:cubicBezTo>
                        <a:pt x="19391" y="13255"/>
                        <a:pt x="19391" y="13255"/>
                        <a:pt x="19391" y="13255"/>
                      </a:cubicBezTo>
                      <a:lnTo>
                        <a:pt x="21600" y="10800"/>
                      </a:lnTo>
                      <a:close/>
                      <a:moveTo>
                        <a:pt x="10800" y="16936"/>
                      </a:moveTo>
                      <a:cubicBezTo>
                        <a:pt x="7364" y="16936"/>
                        <a:pt x="4664" y="14236"/>
                        <a:pt x="4664" y="10800"/>
                      </a:cubicBezTo>
                      <a:cubicBezTo>
                        <a:pt x="4664" y="7609"/>
                        <a:pt x="7364" y="4909"/>
                        <a:pt x="10800" y="4909"/>
                      </a:cubicBezTo>
                      <a:cubicBezTo>
                        <a:pt x="14236" y="4909"/>
                        <a:pt x="16936" y="7609"/>
                        <a:pt x="16936" y="10800"/>
                      </a:cubicBezTo>
                      <a:cubicBezTo>
                        <a:pt x="16936" y="14236"/>
                        <a:pt x="14236" y="16936"/>
                        <a:pt x="10800" y="16936"/>
                      </a:cubicBezTo>
                      <a:close/>
                    </a:path>
                  </a:pathLst>
                </a:custGeom>
                <a:grpFill/>
                <a:ln w="12700" cap="flat">
                  <a:noFill/>
                  <a:miter lim="400000"/>
                </a:ln>
                <a:effectLst/>
              </p:spPr>
              <p:txBody>
                <a:bodyPr wrap="square" lIns="45720" tIns="45720" rIns="45720" bIns="45720" numCol="1" anchor="t">
                  <a:noAutofit/>
                </a:bodyPr>
                <a:lstStyle/>
                <a:p>
                  <a:endParaRPr sz="900"/>
                </a:p>
              </p:txBody>
            </p:sp>
            <p:sp>
              <p:nvSpPr>
                <p:cNvPr id="149" name="Freeform 137"/>
                <p:cNvSpPr/>
                <p:nvPr/>
              </p:nvSpPr>
              <p:spPr>
                <a:xfrm rot="2151941">
                  <a:off x="9474651" y="2369419"/>
                  <a:ext cx="44320" cy="56179"/>
                </a:xfrm>
                <a:custGeom>
                  <a:avLst/>
                  <a:gdLst/>
                  <a:ahLst/>
                  <a:cxnLst>
                    <a:cxn ang="0">
                      <a:pos x="wd2" y="hd2"/>
                    </a:cxn>
                    <a:cxn ang="5400000">
                      <a:pos x="wd2" y="hd2"/>
                    </a:cxn>
                    <a:cxn ang="10800000">
                      <a:pos x="wd2" y="hd2"/>
                    </a:cxn>
                    <a:cxn ang="16200000">
                      <a:pos x="wd2" y="hd2"/>
                    </a:cxn>
                  </a:cxnLst>
                  <a:rect l="0" t="0" r="r" b="b"/>
                  <a:pathLst>
                    <a:path w="21600" h="21600" extrusionOk="0">
                      <a:moveTo>
                        <a:pt x="15820" y="2880"/>
                      </a:moveTo>
                      <a:lnTo>
                        <a:pt x="10648" y="6720"/>
                      </a:lnTo>
                      <a:lnTo>
                        <a:pt x="2130" y="0"/>
                      </a:lnTo>
                      <a:lnTo>
                        <a:pt x="0" y="480"/>
                      </a:lnTo>
                      <a:lnTo>
                        <a:pt x="0" y="21600"/>
                      </a:lnTo>
                      <a:lnTo>
                        <a:pt x="10648" y="13680"/>
                      </a:lnTo>
                      <a:lnTo>
                        <a:pt x="21600" y="21600"/>
                      </a:lnTo>
                      <a:lnTo>
                        <a:pt x="21600" y="480"/>
                      </a:lnTo>
                      <a:lnTo>
                        <a:pt x="19470" y="0"/>
                      </a:lnTo>
                      <a:lnTo>
                        <a:pt x="15820" y="2880"/>
                      </a:lnTo>
                      <a:close/>
                    </a:path>
                  </a:pathLst>
                </a:custGeom>
                <a:grpFill/>
                <a:ln w="12700" cap="flat">
                  <a:noFill/>
                  <a:miter lim="400000"/>
                </a:ln>
                <a:effectLst/>
              </p:spPr>
              <p:txBody>
                <a:bodyPr wrap="square" lIns="45720" tIns="45720" rIns="45720" bIns="45720" numCol="1" anchor="t">
                  <a:noAutofit/>
                </a:bodyPr>
                <a:lstStyle/>
                <a:p>
                  <a:endParaRPr sz="900"/>
                </a:p>
              </p:txBody>
            </p:sp>
            <p:sp>
              <p:nvSpPr>
                <p:cNvPr id="150" name="Freeform 137"/>
                <p:cNvSpPr/>
                <p:nvPr/>
              </p:nvSpPr>
              <p:spPr>
                <a:xfrm rot="19448059" flipH="1">
                  <a:off x="9566428" y="2369419"/>
                  <a:ext cx="44320" cy="56179"/>
                </a:xfrm>
                <a:custGeom>
                  <a:avLst/>
                  <a:gdLst/>
                  <a:ahLst/>
                  <a:cxnLst>
                    <a:cxn ang="0">
                      <a:pos x="wd2" y="hd2"/>
                    </a:cxn>
                    <a:cxn ang="5400000">
                      <a:pos x="wd2" y="hd2"/>
                    </a:cxn>
                    <a:cxn ang="10800000">
                      <a:pos x="wd2" y="hd2"/>
                    </a:cxn>
                    <a:cxn ang="16200000">
                      <a:pos x="wd2" y="hd2"/>
                    </a:cxn>
                  </a:cxnLst>
                  <a:rect l="0" t="0" r="r" b="b"/>
                  <a:pathLst>
                    <a:path w="21600" h="21600" extrusionOk="0">
                      <a:moveTo>
                        <a:pt x="15820" y="2880"/>
                      </a:moveTo>
                      <a:lnTo>
                        <a:pt x="10648" y="6720"/>
                      </a:lnTo>
                      <a:lnTo>
                        <a:pt x="2130" y="0"/>
                      </a:lnTo>
                      <a:lnTo>
                        <a:pt x="0" y="480"/>
                      </a:lnTo>
                      <a:lnTo>
                        <a:pt x="0" y="21600"/>
                      </a:lnTo>
                      <a:lnTo>
                        <a:pt x="10648" y="13680"/>
                      </a:lnTo>
                      <a:lnTo>
                        <a:pt x="21600" y="21600"/>
                      </a:lnTo>
                      <a:lnTo>
                        <a:pt x="21600" y="480"/>
                      </a:lnTo>
                      <a:lnTo>
                        <a:pt x="19470" y="0"/>
                      </a:lnTo>
                      <a:lnTo>
                        <a:pt x="15820" y="2880"/>
                      </a:lnTo>
                      <a:close/>
                    </a:path>
                  </a:pathLst>
                </a:custGeom>
                <a:grpFill/>
                <a:ln w="12700" cap="flat">
                  <a:noFill/>
                  <a:miter lim="400000"/>
                </a:ln>
                <a:effectLst/>
              </p:spPr>
              <p:txBody>
                <a:bodyPr wrap="square" lIns="45720" tIns="45720" rIns="45720" bIns="45720" numCol="1" anchor="t">
                  <a:noAutofit/>
                </a:bodyPr>
                <a:lstStyle/>
                <a:p>
                  <a:endParaRPr sz="900"/>
                </a:p>
              </p:txBody>
            </p:sp>
          </p:grpSp>
        </p:grpSp>
        <p:grpSp>
          <p:nvGrpSpPr>
            <p:cNvPr id="151" name="组合 150"/>
            <p:cNvGrpSpPr/>
            <p:nvPr/>
          </p:nvGrpSpPr>
          <p:grpSpPr>
            <a:xfrm rot="650789">
              <a:off x="7893872" y="4070172"/>
              <a:ext cx="1808344" cy="1835034"/>
              <a:chOff x="8456103" y="1625901"/>
              <a:chExt cx="1939323" cy="1967946"/>
            </a:xfrm>
            <a:solidFill>
              <a:srgbClr val="003F75"/>
            </a:solidFill>
          </p:grpSpPr>
          <p:sp>
            <p:nvSpPr>
              <p:cNvPr id="152" name="Freeform 229"/>
              <p:cNvSpPr/>
              <p:nvPr/>
            </p:nvSpPr>
            <p:spPr>
              <a:xfrm>
                <a:off x="8456103" y="1625901"/>
                <a:ext cx="1939323" cy="1967946"/>
              </a:xfrm>
              <a:custGeom>
                <a:avLst/>
                <a:gdLst/>
                <a:ahLst/>
                <a:cxnLst>
                  <a:cxn ang="0">
                    <a:pos x="wd2" y="hd2"/>
                  </a:cxn>
                  <a:cxn ang="5400000">
                    <a:pos x="wd2" y="hd2"/>
                  </a:cxn>
                  <a:cxn ang="10800000">
                    <a:pos x="wd2" y="hd2"/>
                  </a:cxn>
                  <a:cxn ang="16200000">
                    <a:pos x="wd2" y="hd2"/>
                  </a:cxn>
                </a:cxnLst>
                <a:rect l="0" t="0" r="r" b="b"/>
                <a:pathLst>
                  <a:path w="21600" h="21600" extrusionOk="0">
                    <a:moveTo>
                      <a:pt x="21137" y="7454"/>
                    </a:moveTo>
                    <a:cubicBezTo>
                      <a:pt x="20983" y="6997"/>
                      <a:pt x="20829" y="6389"/>
                      <a:pt x="20520" y="5932"/>
                    </a:cubicBezTo>
                    <a:cubicBezTo>
                      <a:pt x="18823" y="6541"/>
                      <a:pt x="18823" y="6541"/>
                      <a:pt x="18823" y="6541"/>
                    </a:cubicBezTo>
                    <a:cubicBezTo>
                      <a:pt x="18360" y="5780"/>
                      <a:pt x="17897" y="5172"/>
                      <a:pt x="17280" y="4563"/>
                    </a:cubicBezTo>
                    <a:cubicBezTo>
                      <a:pt x="18514" y="3042"/>
                      <a:pt x="18514" y="3042"/>
                      <a:pt x="18514" y="3042"/>
                    </a:cubicBezTo>
                    <a:cubicBezTo>
                      <a:pt x="18051" y="2738"/>
                      <a:pt x="17743" y="2434"/>
                      <a:pt x="17280" y="2130"/>
                    </a:cubicBezTo>
                    <a:cubicBezTo>
                      <a:pt x="16817" y="1673"/>
                      <a:pt x="16354" y="1521"/>
                      <a:pt x="15891" y="1217"/>
                    </a:cubicBezTo>
                    <a:cubicBezTo>
                      <a:pt x="14657" y="2738"/>
                      <a:pt x="14657" y="2738"/>
                      <a:pt x="14657" y="2738"/>
                    </a:cubicBezTo>
                    <a:cubicBezTo>
                      <a:pt x="14040" y="2434"/>
                      <a:pt x="13269" y="2130"/>
                      <a:pt x="12343" y="1977"/>
                    </a:cubicBezTo>
                    <a:cubicBezTo>
                      <a:pt x="12343" y="152"/>
                      <a:pt x="12343" y="152"/>
                      <a:pt x="12343" y="152"/>
                    </a:cubicBezTo>
                    <a:cubicBezTo>
                      <a:pt x="11880" y="0"/>
                      <a:pt x="11417" y="0"/>
                      <a:pt x="10800" y="0"/>
                    </a:cubicBezTo>
                    <a:cubicBezTo>
                      <a:pt x="10183" y="0"/>
                      <a:pt x="9720" y="0"/>
                      <a:pt x="9257" y="152"/>
                    </a:cubicBezTo>
                    <a:cubicBezTo>
                      <a:pt x="9257" y="1977"/>
                      <a:pt x="9257" y="1977"/>
                      <a:pt x="9257" y="1977"/>
                    </a:cubicBezTo>
                    <a:cubicBezTo>
                      <a:pt x="8331" y="2130"/>
                      <a:pt x="7560" y="2434"/>
                      <a:pt x="6943" y="2738"/>
                    </a:cubicBezTo>
                    <a:cubicBezTo>
                      <a:pt x="5709" y="1217"/>
                      <a:pt x="5709" y="1217"/>
                      <a:pt x="5709" y="1217"/>
                    </a:cubicBezTo>
                    <a:cubicBezTo>
                      <a:pt x="5246" y="1521"/>
                      <a:pt x="4783" y="1673"/>
                      <a:pt x="4320" y="2130"/>
                    </a:cubicBezTo>
                    <a:cubicBezTo>
                      <a:pt x="3857" y="2434"/>
                      <a:pt x="3549" y="2738"/>
                      <a:pt x="3086" y="3042"/>
                    </a:cubicBezTo>
                    <a:cubicBezTo>
                      <a:pt x="4320" y="4563"/>
                      <a:pt x="4320" y="4563"/>
                      <a:pt x="4320" y="4563"/>
                    </a:cubicBezTo>
                    <a:cubicBezTo>
                      <a:pt x="3703" y="5172"/>
                      <a:pt x="3240" y="5780"/>
                      <a:pt x="2777" y="6541"/>
                    </a:cubicBezTo>
                    <a:cubicBezTo>
                      <a:pt x="1080" y="5932"/>
                      <a:pt x="1080" y="5932"/>
                      <a:pt x="1080" y="5932"/>
                    </a:cubicBezTo>
                    <a:cubicBezTo>
                      <a:pt x="771" y="6389"/>
                      <a:pt x="617" y="6997"/>
                      <a:pt x="463" y="7454"/>
                    </a:cubicBezTo>
                    <a:cubicBezTo>
                      <a:pt x="154" y="7910"/>
                      <a:pt x="154" y="8518"/>
                      <a:pt x="0" y="8975"/>
                    </a:cubicBezTo>
                    <a:cubicBezTo>
                      <a:pt x="1851" y="9583"/>
                      <a:pt x="1851" y="9583"/>
                      <a:pt x="1851" y="9583"/>
                    </a:cubicBezTo>
                    <a:cubicBezTo>
                      <a:pt x="1851" y="10039"/>
                      <a:pt x="1697" y="10344"/>
                      <a:pt x="1697" y="10800"/>
                    </a:cubicBezTo>
                    <a:cubicBezTo>
                      <a:pt x="1697" y="11256"/>
                      <a:pt x="1851" y="11561"/>
                      <a:pt x="1851" y="12017"/>
                    </a:cubicBezTo>
                    <a:cubicBezTo>
                      <a:pt x="0" y="12625"/>
                      <a:pt x="0" y="12625"/>
                      <a:pt x="0" y="12625"/>
                    </a:cubicBezTo>
                    <a:cubicBezTo>
                      <a:pt x="154" y="13082"/>
                      <a:pt x="154" y="13538"/>
                      <a:pt x="463" y="14146"/>
                    </a:cubicBezTo>
                    <a:cubicBezTo>
                      <a:pt x="617" y="14603"/>
                      <a:pt x="771" y="15059"/>
                      <a:pt x="1080" y="15515"/>
                    </a:cubicBezTo>
                    <a:cubicBezTo>
                      <a:pt x="2777" y="15059"/>
                      <a:pt x="2777" y="15059"/>
                      <a:pt x="2777" y="15059"/>
                    </a:cubicBezTo>
                    <a:cubicBezTo>
                      <a:pt x="3240" y="15668"/>
                      <a:pt x="3703" y="16428"/>
                      <a:pt x="4320" y="16885"/>
                    </a:cubicBezTo>
                    <a:cubicBezTo>
                      <a:pt x="3086" y="18406"/>
                      <a:pt x="3086" y="18406"/>
                      <a:pt x="3086" y="18406"/>
                    </a:cubicBezTo>
                    <a:cubicBezTo>
                      <a:pt x="3549" y="18862"/>
                      <a:pt x="3857" y="19166"/>
                      <a:pt x="4320" y="19470"/>
                    </a:cubicBezTo>
                    <a:cubicBezTo>
                      <a:pt x="4783" y="19775"/>
                      <a:pt x="5246" y="20079"/>
                      <a:pt x="5709" y="20383"/>
                    </a:cubicBezTo>
                    <a:cubicBezTo>
                      <a:pt x="6943" y="18862"/>
                      <a:pt x="6943" y="18862"/>
                      <a:pt x="6943" y="18862"/>
                    </a:cubicBezTo>
                    <a:cubicBezTo>
                      <a:pt x="7560" y="19166"/>
                      <a:pt x="8331" y="19318"/>
                      <a:pt x="9257" y="19470"/>
                    </a:cubicBezTo>
                    <a:cubicBezTo>
                      <a:pt x="9257" y="21448"/>
                      <a:pt x="9257" y="21448"/>
                      <a:pt x="9257" y="21448"/>
                    </a:cubicBezTo>
                    <a:cubicBezTo>
                      <a:pt x="9720" y="21448"/>
                      <a:pt x="10183" y="21600"/>
                      <a:pt x="10800" y="21600"/>
                    </a:cubicBezTo>
                    <a:cubicBezTo>
                      <a:pt x="11417" y="21600"/>
                      <a:pt x="11880" y="21448"/>
                      <a:pt x="12343" y="21448"/>
                    </a:cubicBezTo>
                    <a:cubicBezTo>
                      <a:pt x="12343" y="19470"/>
                      <a:pt x="12343" y="19470"/>
                      <a:pt x="12343" y="19470"/>
                    </a:cubicBezTo>
                    <a:cubicBezTo>
                      <a:pt x="13269" y="19318"/>
                      <a:pt x="14040" y="19166"/>
                      <a:pt x="14657" y="18862"/>
                    </a:cubicBezTo>
                    <a:cubicBezTo>
                      <a:pt x="15891" y="20383"/>
                      <a:pt x="15891" y="20383"/>
                      <a:pt x="15891" y="20383"/>
                    </a:cubicBezTo>
                    <a:cubicBezTo>
                      <a:pt x="16354" y="20079"/>
                      <a:pt x="16817" y="19775"/>
                      <a:pt x="17280" y="19470"/>
                    </a:cubicBezTo>
                    <a:cubicBezTo>
                      <a:pt x="17743" y="19166"/>
                      <a:pt x="18051" y="18862"/>
                      <a:pt x="18514" y="18406"/>
                    </a:cubicBezTo>
                    <a:cubicBezTo>
                      <a:pt x="17280" y="16885"/>
                      <a:pt x="17280" y="16885"/>
                      <a:pt x="17280" y="16885"/>
                    </a:cubicBezTo>
                    <a:cubicBezTo>
                      <a:pt x="17897" y="16428"/>
                      <a:pt x="18360" y="15668"/>
                      <a:pt x="18823" y="15059"/>
                    </a:cubicBezTo>
                    <a:cubicBezTo>
                      <a:pt x="20520" y="15515"/>
                      <a:pt x="20520" y="15515"/>
                      <a:pt x="20520" y="15515"/>
                    </a:cubicBezTo>
                    <a:cubicBezTo>
                      <a:pt x="20829" y="15059"/>
                      <a:pt x="20983" y="14603"/>
                      <a:pt x="21137" y="14146"/>
                    </a:cubicBezTo>
                    <a:cubicBezTo>
                      <a:pt x="21446" y="13538"/>
                      <a:pt x="21446" y="13082"/>
                      <a:pt x="21600" y="12625"/>
                    </a:cubicBezTo>
                    <a:cubicBezTo>
                      <a:pt x="19749" y="12017"/>
                      <a:pt x="19749" y="12017"/>
                      <a:pt x="19749" y="12017"/>
                    </a:cubicBezTo>
                    <a:cubicBezTo>
                      <a:pt x="19749" y="11561"/>
                      <a:pt x="19903" y="11256"/>
                      <a:pt x="19903" y="10800"/>
                    </a:cubicBezTo>
                    <a:cubicBezTo>
                      <a:pt x="19903" y="10344"/>
                      <a:pt x="19749" y="10039"/>
                      <a:pt x="19749" y="9583"/>
                    </a:cubicBezTo>
                    <a:cubicBezTo>
                      <a:pt x="21600" y="8975"/>
                      <a:pt x="21600" y="8975"/>
                      <a:pt x="21600" y="8975"/>
                    </a:cubicBezTo>
                    <a:cubicBezTo>
                      <a:pt x="21446" y="8518"/>
                      <a:pt x="21446" y="7910"/>
                      <a:pt x="21137" y="7454"/>
                    </a:cubicBezTo>
                    <a:close/>
                    <a:moveTo>
                      <a:pt x="10800" y="17341"/>
                    </a:moveTo>
                    <a:cubicBezTo>
                      <a:pt x="7097" y="17341"/>
                      <a:pt x="4166" y="14299"/>
                      <a:pt x="4166" y="10800"/>
                    </a:cubicBezTo>
                    <a:cubicBezTo>
                      <a:pt x="4166" y="7149"/>
                      <a:pt x="7097" y="4259"/>
                      <a:pt x="10800" y="4259"/>
                    </a:cubicBezTo>
                    <a:cubicBezTo>
                      <a:pt x="14503" y="4259"/>
                      <a:pt x="17434" y="7149"/>
                      <a:pt x="17434" y="10800"/>
                    </a:cubicBezTo>
                    <a:cubicBezTo>
                      <a:pt x="17434" y="14299"/>
                      <a:pt x="14503" y="17341"/>
                      <a:pt x="10800" y="17341"/>
                    </a:cubicBezTo>
                    <a:close/>
                  </a:path>
                </a:pathLst>
              </a:custGeom>
              <a:grpFill/>
              <a:ln w="12700" cap="flat">
                <a:noFill/>
                <a:miter lim="400000"/>
              </a:ln>
              <a:effectLst/>
            </p:spPr>
            <p:txBody>
              <a:bodyPr wrap="square" lIns="91439" tIns="91439" rIns="91439" bIns="91439" numCol="1" anchor="t">
                <a:noAutofit/>
              </a:bodyPr>
              <a:lstStyle/>
              <a:p/>
            </p:txBody>
          </p:sp>
          <p:grpSp>
            <p:nvGrpSpPr>
              <p:cNvPr id="153" name="组合 152"/>
              <p:cNvGrpSpPr/>
              <p:nvPr/>
            </p:nvGrpSpPr>
            <p:grpSpPr>
              <a:xfrm>
                <a:off x="9201159" y="2310963"/>
                <a:ext cx="473859" cy="609641"/>
                <a:chOff x="9448916" y="2181584"/>
                <a:chExt cx="189666" cy="244014"/>
              </a:xfrm>
              <a:grpFill/>
            </p:grpSpPr>
            <p:sp>
              <p:nvSpPr>
                <p:cNvPr id="154" name="Oval 135"/>
                <p:cNvSpPr/>
                <p:nvPr/>
              </p:nvSpPr>
              <p:spPr>
                <a:xfrm>
                  <a:off x="9511834" y="2243590"/>
                  <a:ext cx="64742" cy="64742"/>
                </a:xfrm>
                <a:prstGeom prst="ellipse">
                  <a:avLst/>
                </a:prstGeom>
                <a:grpFill/>
                <a:ln w="12700" cap="flat">
                  <a:noFill/>
                  <a:miter lim="400000"/>
                </a:ln>
                <a:effectLst/>
              </p:spPr>
              <p:txBody>
                <a:bodyPr wrap="square" lIns="45720" tIns="45720" rIns="45720" bIns="45720" numCol="1" anchor="t">
                  <a:noAutofit/>
                </a:bodyPr>
                <a:lstStyle/>
                <a:p>
                  <a:endParaRPr sz="900"/>
                </a:p>
              </p:txBody>
            </p:sp>
            <p:sp>
              <p:nvSpPr>
                <p:cNvPr id="155" name="Freeform 136"/>
                <p:cNvSpPr/>
                <p:nvPr/>
              </p:nvSpPr>
              <p:spPr>
                <a:xfrm>
                  <a:off x="9448916" y="2181584"/>
                  <a:ext cx="189666" cy="18966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9391" y="8591"/>
                        <a:pt x="19391" y="8591"/>
                        <a:pt x="19391" y="8591"/>
                      </a:cubicBezTo>
                      <a:cubicBezTo>
                        <a:pt x="20127" y="5400"/>
                        <a:pt x="20127" y="5400"/>
                        <a:pt x="20127" y="5400"/>
                      </a:cubicBezTo>
                      <a:cubicBezTo>
                        <a:pt x="17182" y="4664"/>
                        <a:pt x="17182" y="4664"/>
                        <a:pt x="17182" y="4664"/>
                      </a:cubicBezTo>
                      <a:cubicBezTo>
                        <a:pt x="16200" y="1473"/>
                        <a:pt x="16200" y="1473"/>
                        <a:pt x="16200" y="1473"/>
                      </a:cubicBezTo>
                      <a:cubicBezTo>
                        <a:pt x="13009" y="2209"/>
                        <a:pt x="13009" y="2209"/>
                        <a:pt x="13009" y="2209"/>
                      </a:cubicBezTo>
                      <a:cubicBezTo>
                        <a:pt x="10800" y="0"/>
                        <a:pt x="10800" y="0"/>
                        <a:pt x="10800" y="0"/>
                      </a:cubicBezTo>
                      <a:cubicBezTo>
                        <a:pt x="8591" y="2209"/>
                        <a:pt x="8591" y="2209"/>
                        <a:pt x="8591" y="2209"/>
                      </a:cubicBezTo>
                      <a:cubicBezTo>
                        <a:pt x="5400" y="1473"/>
                        <a:pt x="5400" y="1473"/>
                        <a:pt x="5400" y="1473"/>
                      </a:cubicBezTo>
                      <a:cubicBezTo>
                        <a:pt x="4418" y="4664"/>
                        <a:pt x="4418" y="4664"/>
                        <a:pt x="4418" y="4664"/>
                      </a:cubicBezTo>
                      <a:cubicBezTo>
                        <a:pt x="1473" y="5400"/>
                        <a:pt x="1473" y="5400"/>
                        <a:pt x="1473" y="5400"/>
                      </a:cubicBezTo>
                      <a:cubicBezTo>
                        <a:pt x="2209" y="8591"/>
                        <a:pt x="2209" y="8591"/>
                        <a:pt x="2209" y="8591"/>
                      </a:cubicBezTo>
                      <a:cubicBezTo>
                        <a:pt x="0" y="10800"/>
                        <a:pt x="0" y="10800"/>
                        <a:pt x="0" y="10800"/>
                      </a:cubicBezTo>
                      <a:cubicBezTo>
                        <a:pt x="2209" y="13255"/>
                        <a:pt x="2209" y="13255"/>
                        <a:pt x="2209" y="13255"/>
                      </a:cubicBezTo>
                      <a:cubicBezTo>
                        <a:pt x="1473" y="16200"/>
                        <a:pt x="1473" y="16200"/>
                        <a:pt x="1473" y="16200"/>
                      </a:cubicBezTo>
                      <a:cubicBezTo>
                        <a:pt x="4418" y="17182"/>
                        <a:pt x="4418" y="17182"/>
                        <a:pt x="4418" y="17182"/>
                      </a:cubicBezTo>
                      <a:cubicBezTo>
                        <a:pt x="5400" y="20127"/>
                        <a:pt x="5400" y="20127"/>
                        <a:pt x="5400" y="20127"/>
                      </a:cubicBezTo>
                      <a:cubicBezTo>
                        <a:pt x="8591" y="19391"/>
                        <a:pt x="8591" y="19391"/>
                        <a:pt x="8591" y="19391"/>
                      </a:cubicBezTo>
                      <a:cubicBezTo>
                        <a:pt x="10800" y="21600"/>
                        <a:pt x="10800" y="21600"/>
                        <a:pt x="10800" y="21600"/>
                      </a:cubicBezTo>
                      <a:cubicBezTo>
                        <a:pt x="13009" y="19391"/>
                        <a:pt x="13009" y="19391"/>
                        <a:pt x="13009" y="19391"/>
                      </a:cubicBezTo>
                      <a:cubicBezTo>
                        <a:pt x="16200" y="20127"/>
                        <a:pt x="16200" y="20127"/>
                        <a:pt x="16200" y="20127"/>
                      </a:cubicBezTo>
                      <a:cubicBezTo>
                        <a:pt x="17182" y="17182"/>
                        <a:pt x="17182" y="17182"/>
                        <a:pt x="17182" y="17182"/>
                      </a:cubicBezTo>
                      <a:cubicBezTo>
                        <a:pt x="20127" y="16200"/>
                        <a:pt x="20127" y="16200"/>
                        <a:pt x="20127" y="16200"/>
                      </a:cubicBezTo>
                      <a:cubicBezTo>
                        <a:pt x="19391" y="13255"/>
                        <a:pt x="19391" y="13255"/>
                        <a:pt x="19391" y="13255"/>
                      </a:cubicBezTo>
                      <a:lnTo>
                        <a:pt x="21600" y="10800"/>
                      </a:lnTo>
                      <a:close/>
                      <a:moveTo>
                        <a:pt x="10800" y="16936"/>
                      </a:moveTo>
                      <a:cubicBezTo>
                        <a:pt x="7364" y="16936"/>
                        <a:pt x="4664" y="14236"/>
                        <a:pt x="4664" y="10800"/>
                      </a:cubicBezTo>
                      <a:cubicBezTo>
                        <a:pt x="4664" y="7609"/>
                        <a:pt x="7364" y="4909"/>
                        <a:pt x="10800" y="4909"/>
                      </a:cubicBezTo>
                      <a:cubicBezTo>
                        <a:pt x="14236" y="4909"/>
                        <a:pt x="16936" y="7609"/>
                        <a:pt x="16936" y="10800"/>
                      </a:cubicBezTo>
                      <a:cubicBezTo>
                        <a:pt x="16936" y="14236"/>
                        <a:pt x="14236" y="16936"/>
                        <a:pt x="10800" y="16936"/>
                      </a:cubicBezTo>
                      <a:close/>
                    </a:path>
                  </a:pathLst>
                </a:custGeom>
                <a:grpFill/>
                <a:ln w="12700" cap="flat">
                  <a:noFill/>
                  <a:miter lim="400000"/>
                </a:ln>
                <a:effectLst/>
              </p:spPr>
              <p:txBody>
                <a:bodyPr wrap="square" lIns="45720" tIns="45720" rIns="45720" bIns="45720" numCol="1" anchor="t">
                  <a:noAutofit/>
                </a:bodyPr>
                <a:lstStyle/>
                <a:p>
                  <a:endParaRPr sz="900"/>
                </a:p>
              </p:txBody>
            </p:sp>
            <p:sp>
              <p:nvSpPr>
                <p:cNvPr id="156" name="Freeform 137"/>
                <p:cNvSpPr/>
                <p:nvPr/>
              </p:nvSpPr>
              <p:spPr>
                <a:xfrm rot="2151941">
                  <a:off x="9474651" y="2369419"/>
                  <a:ext cx="44320" cy="56179"/>
                </a:xfrm>
                <a:custGeom>
                  <a:avLst/>
                  <a:gdLst/>
                  <a:ahLst/>
                  <a:cxnLst>
                    <a:cxn ang="0">
                      <a:pos x="wd2" y="hd2"/>
                    </a:cxn>
                    <a:cxn ang="5400000">
                      <a:pos x="wd2" y="hd2"/>
                    </a:cxn>
                    <a:cxn ang="10800000">
                      <a:pos x="wd2" y="hd2"/>
                    </a:cxn>
                    <a:cxn ang="16200000">
                      <a:pos x="wd2" y="hd2"/>
                    </a:cxn>
                  </a:cxnLst>
                  <a:rect l="0" t="0" r="r" b="b"/>
                  <a:pathLst>
                    <a:path w="21600" h="21600" extrusionOk="0">
                      <a:moveTo>
                        <a:pt x="15820" y="2880"/>
                      </a:moveTo>
                      <a:lnTo>
                        <a:pt x="10648" y="6720"/>
                      </a:lnTo>
                      <a:lnTo>
                        <a:pt x="2130" y="0"/>
                      </a:lnTo>
                      <a:lnTo>
                        <a:pt x="0" y="480"/>
                      </a:lnTo>
                      <a:lnTo>
                        <a:pt x="0" y="21600"/>
                      </a:lnTo>
                      <a:lnTo>
                        <a:pt x="10648" y="13680"/>
                      </a:lnTo>
                      <a:lnTo>
                        <a:pt x="21600" y="21600"/>
                      </a:lnTo>
                      <a:lnTo>
                        <a:pt x="21600" y="480"/>
                      </a:lnTo>
                      <a:lnTo>
                        <a:pt x="19470" y="0"/>
                      </a:lnTo>
                      <a:lnTo>
                        <a:pt x="15820" y="2880"/>
                      </a:lnTo>
                      <a:close/>
                    </a:path>
                  </a:pathLst>
                </a:custGeom>
                <a:grpFill/>
                <a:ln w="12700" cap="flat">
                  <a:noFill/>
                  <a:miter lim="400000"/>
                </a:ln>
                <a:effectLst/>
              </p:spPr>
              <p:txBody>
                <a:bodyPr wrap="square" lIns="45720" tIns="45720" rIns="45720" bIns="45720" numCol="1" anchor="t">
                  <a:noAutofit/>
                </a:bodyPr>
                <a:lstStyle/>
                <a:p>
                  <a:endParaRPr sz="900"/>
                </a:p>
              </p:txBody>
            </p:sp>
            <p:sp>
              <p:nvSpPr>
                <p:cNvPr id="157" name="Freeform 137"/>
                <p:cNvSpPr/>
                <p:nvPr/>
              </p:nvSpPr>
              <p:spPr>
                <a:xfrm rot="19448059" flipH="1">
                  <a:off x="9566428" y="2369419"/>
                  <a:ext cx="44320" cy="56179"/>
                </a:xfrm>
                <a:custGeom>
                  <a:avLst/>
                  <a:gdLst/>
                  <a:ahLst/>
                  <a:cxnLst>
                    <a:cxn ang="0">
                      <a:pos x="wd2" y="hd2"/>
                    </a:cxn>
                    <a:cxn ang="5400000">
                      <a:pos x="wd2" y="hd2"/>
                    </a:cxn>
                    <a:cxn ang="10800000">
                      <a:pos x="wd2" y="hd2"/>
                    </a:cxn>
                    <a:cxn ang="16200000">
                      <a:pos x="wd2" y="hd2"/>
                    </a:cxn>
                  </a:cxnLst>
                  <a:rect l="0" t="0" r="r" b="b"/>
                  <a:pathLst>
                    <a:path w="21600" h="21600" extrusionOk="0">
                      <a:moveTo>
                        <a:pt x="15820" y="2880"/>
                      </a:moveTo>
                      <a:lnTo>
                        <a:pt x="10648" y="6720"/>
                      </a:lnTo>
                      <a:lnTo>
                        <a:pt x="2130" y="0"/>
                      </a:lnTo>
                      <a:lnTo>
                        <a:pt x="0" y="480"/>
                      </a:lnTo>
                      <a:lnTo>
                        <a:pt x="0" y="21600"/>
                      </a:lnTo>
                      <a:lnTo>
                        <a:pt x="10648" y="13680"/>
                      </a:lnTo>
                      <a:lnTo>
                        <a:pt x="21600" y="21600"/>
                      </a:lnTo>
                      <a:lnTo>
                        <a:pt x="21600" y="480"/>
                      </a:lnTo>
                      <a:lnTo>
                        <a:pt x="19470" y="0"/>
                      </a:lnTo>
                      <a:lnTo>
                        <a:pt x="15820" y="2880"/>
                      </a:lnTo>
                      <a:close/>
                    </a:path>
                  </a:pathLst>
                </a:custGeom>
                <a:grpFill/>
                <a:ln w="12700" cap="flat">
                  <a:noFill/>
                  <a:miter lim="400000"/>
                </a:ln>
                <a:effectLst/>
              </p:spPr>
              <p:txBody>
                <a:bodyPr wrap="square" lIns="45720" tIns="45720" rIns="45720" bIns="45720" numCol="1" anchor="t">
                  <a:noAutofit/>
                </a:bodyPr>
                <a:lstStyle/>
                <a:p>
                  <a:endParaRPr sz="900"/>
                </a:p>
              </p:txBody>
            </p:sp>
          </p:grpSp>
        </p:grpSp>
        <p:grpSp>
          <p:nvGrpSpPr>
            <p:cNvPr id="158" name="组合 157"/>
            <p:cNvGrpSpPr/>
            <p:nvPr/>
          </p:nvGrpSpPr>
          <p:grpSpPr>
            <a:xfrm rot="21097988">
              <a:off x="6595235" y="3533518"/>
              <a:ext cx="1370637" cy="1390867"/>
              <a:chOff x="8456103" y="1625901"/>
              <a:chExt cx="1939323" cy="1967946"/>
            </a:xfrm>
            <a:solidFill>
              <a:srgbClr val="003F75"/>
            </a:solidFill>
          </p:grpSpPr>
          <p:sp>
            <p:nvSpPr>
              <p:cNvPr id="159" name="Freeform 229"/>
              <p:cNvSpPr/>
              <p:nvPr/>
            </p:nvSpPr>
            <p:spPr>
              <a:xfrm>
                <a:off x="8456103" y="1625901"/>
                <a:ext cx="1939323" cy="1967946"/>
              </a:xfrm>
              <a:custGeom>
                <a:avLst/>
                <a:gdLst/>
                <a:ahLst/>
                <a:cxnLst>
                  <a:cxn ang="0">
                    <a:pos x="wd2" y="hd2"/>
                  </a:cxn>
                  <a:cxn ang="5400000">
                    <a:pos x="wd2" y="hd2"/>
                  </a:cxn>
                  <a:cxn ang="10800000">
                    <a:pos x="wd2" y="hd2"/>
                  </a:cxn>
                  <a:cxn ang="16200000">
                    <a:pos x="wd2" y="hd2"/>
                  </a:cxn>
                </a:cxnLst>
                <a:rect l="0" t="0" r="r" b="b"/>
                <a:pathLst>
                  <a:path w="21600" h="21600" extrusionOk="0">
                    <a:moveTo>
                      <a:pt x="21137" y="7454"/>
                    </a:moveTo>
                    <a:cubicBezTo>
                      <a:pt x="20983" y="6997"/>
                      <a:pt x="20829" y="6389"/>
                      <a:pt x="20520" y="5932"/>
                    </a:cubicBezTo>
                    <a:cubicBezTo>
                      <a:pt x="18823" y="6541"/>
                      <a:pt x="18823" y="6541"/>
                      <a:pt x="18823" y="6541"/>
                    </a:cubicBezTo>
                    <a:cubicBezTo>
                      <a:pt x="18360" y="5780"/>
                      <a:pt x="17897" y="5172"/>
                      <a:pt x="17280" y="4563"/>
                    </a:cubicBezTo>
                    <a:cubicBezTo>
                      <a:pt x="18514" y="3042"/>
                      <a:pt x="18514" y="3042"/>
                      <a:pt x="18514" y="3042"/>
                    </a:cubicBezTo>
                    <a:cubicBezTo>
                      <a:pt x="18051" y="2738"/>
                      <a:pt x="17743" y="2434"/>
                      <a:pt x="17280" y="2130"/>
                    </a:cubicBezTo>
                    <a:cubicBezTo>
                      <a:pt x="16817" y="1673"/>
                      <a:pt x="16354" y="1521"/>
                      <a:pt x="15891" y="1217"/>
                    </a:cubicBezTo>
                    <a:cubicBezTo>
                      <a:pt x="14657" y="2738"/>
                      <a:pt x="14657" y="2738"/>
                      <a:pt x="14657" y="2738"/>
                    </a:cubicBezTo>
                    <a:cubicBezTo>
                      <a:pt x="14040" y="2434"/>
                      <a:pt x="13269" y="2130"/>
                      <a:pt x="12343" y="1977"/>
                    </a:cubicBezTo>
                    <a:cubicBezTo>
                      <a:pt x="12343" y="152"/>
                      <a:pt x="12343" y="152"/>
                      <a:pt x="12343" y="152"/>
                    </a:cubicBezTo>
                    <a:cubicBezTo>
                      <a:pt x="11880" y="0"/>
                      <a:pt x="11417" y="0"/>
                      <a:pt x="10800" y="0"/>
                    </a:cubicBezTo>
                    <a:cubicBezTo>
                      <a:pt x="10183" y="0"/>
                      <a:pt x="9720" y="0"/>
                      <a:pt x="9257" y="152"/>
                    </a:cubicBezTo>
                    <a:cubicBezTo>
                      <a:pt x="9257" y="1977"/>
                      <a:pt x="9257" y="1977"/>
                      <a:pt x="9257" y="1977"/>
                    </a:cubicBezTo>
                    <a:cubicBezTo>
                      <a:pt x="8331" y="2130"/>
                      <a:pt x="7560" y="2434"/>
                      <a:pt x="6943" y="2738"/>
                    </a:cubicBezTo>
                    <a:cubicBezTo>
                      <a:pt x="5709" y="1217"/>
                      <a:pt x="5709" y="1217"/>
                      <a:pt x="5709" y="1217"/>
                    </a:cubicBezTo>
                    <a:cubicBezTo>
                      <a:pt x="5246" y="1521"/>
                      <a:pt x="4783" y="1673"/>
                      <a:pt x="4320" y="2130"/>
                    </a:cubicBezTo>
                    <a:cubicBezTo>
                      <a:pt x="3857" y="2434"/>
                      <a:pt x="3549" y="2738"/>
                      <a:pt x="3086" y="3042"/>
                    </a:cubicBezTo>
                    <a:cubicBezTo>
                      <a:pt x="4320" y="4563"/>
                      <a:pt x="4320" y="4563"/>
                      <a:pt x="4320" y="4563"/>
                    </a:cubicBezTo>
                    <a:cubicBezTo>
                      <a:pt x="3703" y="5172"/>
                      <a:pt x="3240" y="5780"/>
                      <a:pt x="2777" y="6541"/>
                    </a:cubicBezTo>
                    <a:cubicBezTo>
                      <a:pt x="1080" y="5932"/>
                      <a:pt x="1080" y="5932"/>
                      <a:pt x="1080" y="5932"/>
                    </a:cubicBezTo>
                    <a:cubicBezTo>
                      <a:pt x="771" y="6389"/>
                      <a:pt x="617" y="6997"/>
                      <a:pt x="463" y="7454"/>
                    </a:cubicBezTo>
                    <a:cubicBezTo>
                      <a:pt x="154" y="7910"/>
                      <a:pt x="154" y="8518"/>
                      <a:pt x="0" y="8975"/>
                    </a:cubicBezTo>
                    <a:cubicBezTo>
                      <a:pt x="1851" y="9583"/>
                      <a:pt x="1851" y="9583"/>
                      <a:pt x="1851" y="9583"/>
                    </a:cubicBezTo>
                    <a:cubicBezTo>
                      <a:pt x="1851" y="10039"/>
                      <a:pt x="1697" y="10344"/>
                      <a:pt x="1697" y="10800"/>
                    </a:cubicBezTo>
                    <a:cubicBezTo>
                      <a:pt x="1697" y="11256"/>
                      <a:pt x="1851" y="11561"/>
                      <a:pt x="1851" y="12017"/>
                    </a:cubicBezTo>
                    <a:cubicBezTo>
                      <a:pt x="0" y="12625"/>
                      <a:pt x="0" y="12625"/>
                      <a:pt x="0" y="12625"/>
                    </a:cubicBezTo>
                    <a:cubicBezTo>
                      <a:pt x="154" y="13082"/>
                      <a:pt x="154" y="13538"/>
                      <a:pt x="463" y="14146"/>
                    </a:cubicBezTo>
                    <a:cubicBezTo>
                      <a:pt x="617" y="14603"/>
                      <a:pt x="771" y="15059"/>
                      <a:pt x="1080" y="15515"/>
                    </a:cubicBezTo>
                    <a:cubicBezTo>
                      <a:pt x="2777" y="15059"/>
                      <a:pt x="2777" y="15059"/>
                      <a:pt x="2777" y="15059"/>
                    </a:cubicBezTo>
                    <a:cubicBezTo>
                      <a:pt x="3240" y="15668"/>
                      <a:pt x="3703" y="16428"/>
                      <a:pt x="4320" y="16885"/>
                    </a:cubicBezTo>
                    <a:cubicBezTo>
                      <a:pt x="3086" y="18406"/>
                      <a:pt x="3086" y="18406"/>
                      <a:pt x="3086" y="18406"/>
                    </a:cubicBezTo>
                    <a:cubicBezTo>
                      <a:pt x="3549" y="18862"/>
                      <a:pt x="3857" y="19166"/>
                      <a:pt x="4320" y="19470"/>
                    </a:cubicBezTo>
                    <a:cubicBezTo>
                      <a:pt x="4783" y="19775"/>
                      <a:pt x="5246" y="20079"/>
                      <a:pt x="5709" y="20383"/>
                    </a:cubicBezTo>
                    <a:cubicBezTo>
                      <a:pt x="6943" y="18862"/>
                      <a:pt x="6943" y="18862"/>
                      <a:pt x="6943" y="18862"/>
                    </a:cubicBezTo>
                    <a:cubicBezTo>
                      <a:pt x="7560" y="19166"/>
                      <a:pt x="8331" y="19318"/>
                      <a:pt x="9257" y="19470"/>
                    </a:cubicBezTo>
                    <a:cubicBezTo>
                      <a:pt x="9257" y="21448"/>
                      <a:pt x="9257" y="21448"/>
                      <a:pt x="9257" y="21448"/>
                    </a:cubicBezTo>
                    <a:cubicBezTo>
                      <a:pt x="9720" y="21448"/>
                      <a:pt x="10183" y="21600"/>
                      <a:pt x="10800" y="21600"/>
                    </a:cubicBezTo>
                    <a:cubicBezTo>
                      <a:pt x="11417" y="21600"/>
                      <a:pt x="11880" y="21448"/>
                      <a:pt x="12343" y="21448"/>
                    </a:cubicBezTo>
                    <a:cubicBezTo>
                      <a:pt x="12343" y="19470"/>
                      <a:pt x="12343" y="19470"/>
                      <a:pt x="12343" y="19470"/>
                    </a:cubicBezTo>
                    <a:cubicBezTo>
                      <a:pt x="13269" y="19318"/>
                      <a:pt x="14040" y="19166"/>
                      <a:pt x="14657" y="18862"/>
                    </a:cubicBezTo>
                    <a:cubicBezTo>
                      <a:pt x="15891" y="20383"/>
                      <a:pt x="15891" y="20383"/>
                      <a:pt x="15891" y="20383"/>
                    </a:cubicBezTo>
                    <a:cubicBezTo>
                      <a:pt x="16354" y="20079"/>
                      <a:pt x="16817" y="19775"/>
                      <a:pt x="17280" y="19470"/>
                    </a:cubicBezTo>
                    <a:cubicBezTo>
                      <a:pt x="17743" y="19166"/>
                      <a:pt x="18051" y="18862"/>
                      <a:pt x="18514" y="18406"/>
                    </a:cubicBezTo>
                    <a:cubicBezTo>
                      <a:pt x="17280" y="16885"/>
                      <a:pt x="17280" y="16885"/>
                      <a:pt x="17280" y="16885"/>
                    </a:cubicBezTo>
                    <a:cubicBezTo>
                      <a:pt x="17897" y="16428"/>
                      <a:pt x="18360" y="15668"/>
                      <a:pt x="18823" y="15059"/>
                    </a:cubicBezTo>
                    <a:cubicBezTo>
                      <a:pt x="20520" y="15515"/>
                      <a:pt x="20520" y="15515"/>
                      <a:pt x="20520" y="15515"/>
                    </a:cubicBezTo>
                    <a:cubicBezTo>
                      <a:pt x="20829" y="15059"/>
                      <a:pt x="20983" y="14603"/>
                      <a:pt x="21137" y="14146"/>
                    </a:cubicBezTo>
                    <a:cubicBezTo>
                      <a:pt x="21446" y="13538"/>
                      <a:pt x="21446" y="13082"/>
                      <a:pt x="21600" y="12625"/>
                    </a:cubicBezTo>
                    <a:cubicBezTo>
                      <a:pt x="19749" y="12017"/>
                      <a:pt x="19749" y="12017"/>
                      <a:pt x="19749" y="12017"/>
                    </a:cubicBezTo>
                    <a:cubicBezTo>
                      <a:pt x="19749" y="11561"/>
                      <a:pt x="19903" y="11256"/>
                      <a:pt x="19903" y="10800"/>
                    </a:cubicBezTo>
                    <a:cubicBezTo>
                      <a:pt x="19903" y="10344"/>
                      <a:pt x="19749" y="10039"/>
                      <a:pt x="19749" y="9583"/>
                    </a:cubicBezTo>
                    <a:cubicBezTo>
                      <a:pt x="21600" y="8975"/>
                      <a:pt x="21600" y="8975"/>
                      <a:pt x="21600" y="8975"/>
                    </a:cubicBezTo>
                    <a:cubicBezTo>
                      <a:pt x="21446" y="8518"/>
                      <a:pt x="21446" y="7910"/>
                      <a:pt x="21137" y="7454"/>
                    </a:cubicBezTo>
                    <a:close/>
                    <a:moveTo>
                      <a:pt x="10800" y="17341"/>
                    </a:moveTo>
                    <a:cubicBezTo>
                      <a:pt x="7097" y="17341"/>
                      <a:pt x="4166" y="14299"/>
                      <a:pt x="4166" y="10800"/>
                    </a:cubicBezTo>
                    <a:cubicBezTo>
                      <a:pt x="4166" y="7149"/>
                      <a:pt x="7097" y="4259"/>
                      <a:pt x="10800" y="4259"/>
                    </a:cubicBezTo>
                    <a:cubicBezTo>
                      <a:pt x="14503" y="4259"/>
                      <a:pt x="17434" y="7149"/>
                      <a:pt x="17434" y="10800"/>
                    </a:cubicBezTo>
                    <a:cubicBezTo>
                      <a:pt x="17434" y="14299"/>
                      <a:pt x="14503" y="17341"/>
                      <a:pt x="10800" y="17341"/>
                    </a:cubicBezTo>
                    <a:close/>
                  </a:path>
                </a:pathLst>
              </a:custGeom>
              <a:grpFill/>
              <a:ln w="12700" cap="flat">
                <a:noFill/>
                <a:miter lim="400000"/>
              </a:ln>
              <a:effectLst/>
            </p:spPr>
            <p:txBody>
              <a:bodyPr wrap="square" lIns="91439" tIns="91439" rIns="91439" bIns="91439" numCol="1" anchor="t">
                <a:noAutofit/>
              </a:bodyPr>
              <a:lstStyle/>
              <a:p/>
            </p:txBody>
          </p:sp>
          <p:grpSp>
            <p:nvGrpSpPr>
              <p:cNvPr id="160" name="组合 159"/>
              <p:cNvGrpSpPr/>
              <p:nvPr/>
            </p:nvGrpSpPr>
            <p:grpSpPr>
              <a:xfrm>
                <a:off x="9201159" y="2310963"/>
                <a:ext cx="473859" cy="609641"/>
                <a:chOff x="9448916" y="2181584"/>
                <a:chExt cx="189666" cy="244014"/>
              </a:xfrm>
              <a:grpFill/>
            </p:grpSpPr>
            <p:sp>
              <p:nvSpPr>
                <p:cNvPr id="161" name="Oval 135"/>
                <p:cNvSpPr/>
                <p:nvPr/>
              </p:nvSpPr>
              <p:spPr>
                <a:xfrm>
                  <a:off x="9511834" y="2243590"/>
                  <a:ext cx="64742" cy="64742"/>
                </a:xfrm>
                <a:prstGeom prst="ellipse">
                  <a:avLst/>
                </a:prstGeom>
                <a:grpFill/>
                <a:ln w="12700" cap="flat">
                  <a:noFill/>
                  <a:miter lim="400000"/>
                </a:ln>
                <a:effectLst/>
              </p:spPr>
              <p:txBody>
                <a:bodyPr wrap="square" lIns="45720" tIns="45720" rIns="45720" bIns="45720" numCol="1" anchor="t">
                  <a:noAutofit/>
                </a:bodyPr>
                <a:lstStyle/>
                <a:p>
                  <a:endParaRPr sz="900" dirty="0"/>
                </a:p>
              </p:txBody>
            </p:sp>
            <p:sp>
              <p:nvSpPr>
                <p:cNvPr id="162" name="Freeform 136"/>
                <p:cNvSpPr/>
                <p:nvPr/>
              </p:nvSpPr>
              <p:spPr>
                <a:xfrm>
                  <a:off x="9448916" y="2181584"/>
                  <a:ext cx="189666" cy="18966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19391" y="8591"/>
                        <a:pt x="19391" y="8591"/>
                        <a:pt x="19391" y="8591"/>
                      </a:cubicBezTo>
                      <a:cubicBezTo>
                        <a:pt x="20127" y="5400"/>
                        <a:pt x="20127" y="5400"/>
                        <a:pt x="20127" y="5400"/>
                      </a:cubicBezTo>
                      <a:cubicBezTo>
                        <a:pt x="17182" y="4664"/>
                        <a:pt x="17182" y="4664"/>
                        <a:pt x="17182" y="4664"/>
                      </a:cubicBezTo>
                      <a:cubicBezTo>
                        <a:pt x="16200" y="1473"/>
                        <a:pt x="16200" y="1473"/>
                        <a:pt x="16200" y="1473"/>
                      </a:cubicBezTo>
                      <a:cubicBezTo>
                        <a:pt x="13009" y="2209"/>
                        <a:pt x="13009" y="2209"/>
                        <a:pt x="13009" y="2209"/>
                      </a:cubicBezTo>
                      <a:cubicBezTo>
                        <a:pt x="10800" y="0"/>
                        <a:pt x="10800" y="0"/>
                        <a:pt x="10800" y="0"/>
                      </a:cubicBezTo>
                      <a:cubicBezTo>
                        <a:pt x="8591" y="2209"/>
                        <a:pt x="8591" y="2209"/>
                        <a:pt x="8591" y="2209"/>
                      </a:cubicBezTo>
                      <a:cubicBezTo>
                        <a:pt x="5400" y="1473"/>
                        <a:pt x="5400" y="1473"/>
                        <a:pt x="5400" y="1473"/>
                      </a:cubicBezTo>
                      <a:cubicBezTo>
                        <a:pt x="4418" y="4664"/>
                        <a:pt x="4418" y="4664"/>
                        <a:pt x="4418" y="4664"/>
                      </a:cubicBezTo>
                      <a:cubicBezTo>
                        <a:pt x="1473" y="5400"/>
                        <a:pt x="1473" y="5400"/>
                        <a:pt x="1473" y="5400"/>
                      </a:cubicBezTo>
                      <a:cubicBezTo>
                        <a:pt x="2209" y="8591"/>
                        <a:pt x="2209" y="8591"/>
                        <a:pt x="2209" y="8591"/>
                      </a:cubicBezTo>
                      <a:cubicBezTo>
                        <a:pt x="0" y="10800"/>
                        <a:pt x="0" y="10800"/>
                        <a:pt x="0" y="10800"/>
                      </a:cubicBezTo>
                      <a:cubicBezTo>
                        <a:pt x="2209" y="13255"/>
                        <a:pt x="2209" y="13255"/>
                        <a:pt x="2209" y="13255"/>
                      </a:cubicBezTo>
                      <a:cubicBezTo>
                        <a:pt x="1473" y="16200"/>
                        <a:pt x="1473" y="16200"/>
                        <a:pt x="1473" y="16200"/>
                      </a:cubicBezTo>
                      <a:cubicBezTo>
                        <a:pt x="4418" y="17182"/>
                        <a:pt x="4418" y="17182"/>
                        <a:pt x="4418" y="17182"/>
                      </a:cubicBezTo>
                      <a:cubicBezTo>
                        <a:pt x="5400" y="20127"/>
                        <a:pt x="5400" y="20127"/>
                        <a:pt x="5400" y="20127"/>
                      </a:cubicBezTo>
                      <a:cubicBezTo>
                        <a:pt x="8591" y="19391"/>
                        <a:pt x="8591" y="19391"/>
                        <a:pt x="8591" y="19391"/>
                      </a:cubicBezTo>
                      <a:cubicBezTo>
                        <a:pt x="10800" y="21600"/>
                        <a:pt x="10800" y="21600"/>
                        <a:pt x="10800" y="21600"/>
                      </a:cubicBezTo>
                      <a:cubicBezTo>
                        <a:pt x="13009" y="19391"/>
                        <a:pt x="13009" y="19391"/>
                        <a:pt x="13009" y="19391"/>
                      </a:cubicBezTo>
                      <a:cubicBezTo>
                        <a:pt x="16200" y="20127"/>
                        <a:pt x="16200" y="20127"/>
                        <a:pt x="16200" y="20127"/>
                      </a:cubicBezTo>
                      <a:cubicBezTo>
                        <a:pt x="17182" y="17182"/>
                        <a:pt x="17182" y="17182"/>
                        <a:pt x="17182" y="17182"/>
                      </a:cubicBezTo>
                      <a:cubicBezTo>
                        <a:pt x="20127" y="16200"/>
                        <a:pt x="20127" y="16200"/>
                        <a:pt x="20127" y="16200"/>
                      </a:cubicBezTo>
                      <a:cubicBezTo>
                        <a:pt x="19391" y="13255"/>
                        <a:pt x="19391" y="13255"/>
                        <a:pt x="19391" y="13255"/>
                      </a:cubicBezTo>
                      <a:lnTo>
                        <a:pt x="21600" y="10800"/>
                      </a:lnTo>
                      <a:close/>
                      <a:moveTo>
                        <a:pt x="10800" y="16936"/>
                      </a:moveTo>
                      <a:cubicBezTo>
                        <a:pt x="7364" y="16936"/>
                        <a:pt x="4664" y="14236"/>
                        <a:pt x="4664" y="10800"/>
                      </a:cubicBezTo>
                      <a:cubicBezTo>
                        <a:pt x="4664" y="7609"/>
                        <a:pt x="7364" y="4909"/>
                        <a:pt x="10800" y="4909"/>
                      </a:cubicBezTo>
                      <a:cubicBezTo>
                        <a:pt x="14236" y="4909"/>
                        <a:pt x="16936" y="7609"/>
                        <a:pt x="16936" y="10800"/>
                      </a:cubicBezTo>
                      <a:cubicBezTo>
                        <a:pt x="16936" y="14236"/>
                        <a:pt x="14236" y="16936"/>
                        <a:pt x="10800" y="16936"/>
                      </a:cubicBezTo>
                      <a:close/>
                    </a:path>
                  </a:pathLst>
                </a:custGeom>
                <a:grpFill/>
                <a:ln w="12700" cap="flat">
                  <a:noFill/>
                  <a:miter lim="400000"/>
                </a:ln>
                <a:effectLst/>
              </p:spPr>
              <p:txBody>
                <a:bodyPr wrap="square" lIns="45720" tIns="45720" rIns="45720" bIns="45720" numCol="1" anchor="t">
                  <a:noAutofit/>
                </a:bodyPr>
                <a:lstStyle/>
                <a:p>
                  <a:endParaRPr sz="900"/>
                </a:p>
              </p:txBody>
            </p:sp>
            <p:sp>
              <p:nvSpPr>
                <p:cNvPr id="163" name="Freeform 137"/>
                <p:cNvSpPr/>
                <p:nvPr/>
              </p:nvSpPr>
              <p:spPr>
                <a:xfrm rot="2151941">
                  <a:off x="9474651" y="2369419"/>
                  <a:ext cx="44320" cy="56179"/>
                </a:xfrm>
                <a:custGeom>
                  <a:avLst/>
                  <a:gdLst/>
                  <a:ahLst/>
                  <a:cxnLst>
                    <a:cxn ang="0">
                      <a:pos x="wd2" y="hd2"/>
                    </a:cxn>
                    <a:cxn ang="5400000">
                      <a:pos x="wd2" y="hd2"/>
                    </a:cxn>
                    <a:cxn ang="10800000">
                      <a:pos x="wd2" y="hd2"/>
                    </a:cxn>
                    <a:cxn ang="16200000">
                      <a:pos x="wd2" y="hd2"/>
                    </a:cxn>
                  </a:cxnLst>
                  <a:rect l="0" t="0" r="r" b="b"/>
                  <a:pathLst>
                    <a:path w="21600" h="21600" extrusionOk="0">
                      <a:moveTo>
                        <a:pt x="15820" y="2880"/>
                      </a:moveTo>
                      <a:lnTo>
                        <a:pt x="10648" y="6720"/>
                      </a:lnTo>
                      <a:lnTo>
                        <a:pt x="2130" y="0"/>
                      </a:lnTo>
                      <a:lnTo>
                        <a:pt x="0" y="480"/>
                      </a:lnTo>
                      <a:lnTo>
                        <a:pt x="0" y="21600"/>
                      </a:lnTo>
                      <a:lnTo>
                        <a:pt x="10648" y="13680"/>
                      </a:lnTo>
                      <a:lnTo>
                        <a:pt x="21600" y="21600"/>
                      </a:lnTo>
                      <a:lnTo>
                        <a:pt x="21600" y="480"/>
                      </a:lnTo>
                      <a:lnTo>
                        <a:pt x="19470" y="0"/>
                      </a:lnTo>
                      <a:lnTo>
                        <a:pt x="15820" y="2880"/>
                      </a:lnTo>
                      <a:close/>
                    </a:path>
                  </a:pathLst>
                </a:custGeom>
                <a:grpFill/>
                <a:ln w="12700" cap="flat">
                  <a:noFill/>
                  <a:miter lim="400000"/>
                </a:ln>
                <a:effectLst/>
              </p:spPr>
              <p:txBody>
                <a:bodyPr wrap="square" lIns="45720" tIns="45720" rIns="45720" bIns="45720" numCol="1" anchor="t">
                  <a:noAutofit/>
                </a:bodyPr>
                <a:lstStyle/>
                <a:p>
                  <a:endParaRPr sz="900"/>
                </a:p>
              </p:txBody>
            </p:sp>
            <p:sp>
              <p:nvSpPr>
                <p:cNvPr id="164" name="Freeform 137"/>
                <p:cNvSpPr/>
                <p:nvPr/>
              </p:nvSpPr>
              <p:spPr>
                <a:xfrm rot="19448059" flipH="1">
                  <a:off x="9566428" y="2369419"/>
                  <a:ext cx="44320" cy="56179"/>
                </a:xfrm>
                <a:custGeom>
                  <a:avLst/>
                  <a:gdLst/>
                  <a:ahLst/>
                  <a:cxnLst>
                    <a:cxn ang="0">
                      <a:pos x="wd2" y="hd2"/>
                    </a:cxn>
                    <a:cxn ang="5400000">
                      <a:pos x="wd2" y="hd2"/>
                    </a:cxn>
                    <a:cxn ang="10800000">
                      <a:pos x="wd2" y="hd2"/>
                    </a:cxn>
                    <a:cxn ang="16200000">
                      <a:pos x="wd2" y="hd2"/>
                    </a:cxn>
                  </a:cxnLst>
                  <a:rect l="0" t="0" r="r" b="b"/>
                  <a:pathLst>
                    <a:path w="21600" h="21600" extrusionOk="0">
                      <a:moveTo>
                        <a:pt x="15820" y="2880"/>
                      </a:moveTo>
                      <a:lnTo>
                        <a:pt x="10648" y="6720"/>
                      </a:lnTo>
                      <a:lnTo>
                        <a:pt x="2130" y="0"/>
                      </a:lnTo>
                      <a:lnTo>
                        <a:pt x="0" y="480"/>
                      </a:lnTo>
                      <a:lnTo>
                        <a:pt x="0" y="21600"/>
                      </a:lnTo>
                      <a:lnTo>
                        <a:pt x="10648" y="13680"/>
                      </a:lnTo>
                      <a:lnTo>
                        <a:pt x="21600" y="21600"/>
                      </a:lnTo>
                      <a:lnTo>
                        <a:pt x="21600" y="480"/>
                      </a:lnTo>
                      <a:lnTo>
                        <a:pt x="19470" y="0"/>
                      </a:lnTo>
                      <a:lnTo>
                        <a:pt x="15820" y="2880"/>
                      </a:lnTo>
                      <a:close/>
                    </a:path>
                  </a:pathLst>
                </a:custGeom>
                <a:grpFill/>
                <a:ln w="12700" cap="flat">
                  <a:noFill/>
                  <a:miter lim="400000"/>
                </a:ln>
                <a:effectLst/>
              </p:spPr>
              <p:txBody>
                <a:bodyPr wrap="square" lIns="45720" tIns="45720" rIns="45720" bIns="45720" numCol="1" anchor="t">
                  <a:noAutofit/>
                </a:bodyPr>
                <a:lstStyle/>
                <a:p>
                  <a:endParaRPr sz="900"/>
                </a:p>
              </p:txBody>
            </p:sp>
          </p:grpSp>
        </p:grpSp>
        <p:sp>
          <p:nvSpPr>
            <p:cNvPr id="165" name="弧形 164"/>
            <p:cNvSpPr/>
            <p:nvPr/>
          </p:nvSpPr>
          <p:spPr>
            <a:xfrm rot="16750873">
              <a:off x="8331904" y="1608701"/>
              <a:ext cx="2631544" cy="2631544"/>
            </a:xfrm>
            <a:prstGeom prst="arc">
              <a:avLst>
                <a:gd name="adj1" fmla="val 16615442"/>
                <a:gd name="adj2" fmla="val 963253"/>
              </a:avLst>
            </a:prstGeom>
            <a:ln w="19050">
              <a:solidFill>
                <a:srgbClr val="003F75"/>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6" name="弧形 165"/>
            <p:cNvSpPr/>
            <p:nvPr/>
          </p:nvSpPr>
          <p:spPr>
            <a:xfrm rot="11156733">
              <a:off x="6286039" y="3511144"/>
              <a:ext cx="1637531" cy="1637531"/>
            </a:xfrm>
            <a:prstGeom prst="arc">
              <a:avLst>
                <a:gd name="adj1" fmla="val 18193737"/>
                <a:gd name="adj2" fmla="val 963253"/>
              </a:avLst>
            </a:prstGeom>
            <a:ln w="19050">
              <a:solidFill>
                <a:srgbClr val="003F75"/>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7" name="弧形 166"/>
            <p:cNvSpPr/>
            <p:nvPr/>
          </p:nvSpPr>
          <p:spPr>
            <a:xfrm rot="4983575">
              <a:off x="7941812" y="4237184"/>
              <a:ext cx="2004718" cy="2004718"/>
            </a:xfrm>
            <a:prstGeom prst="arc">
              <a:avLst>
                <a:gd name="adj1" fmla="val 16615442"/>
                <a:gd name="adj2" fmla="val 20903209"/>
              </a:avLst>
            </a:prstGeom>
            <a:ln w="19050">
              <a:solidFill>
                <a:srgbClr val="003F75"/>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91" name="文本框 190"/>
          <p:cNvSpPr txBox="1"/>
          <p:nvPr/>
        </p:nvSpPr>
        <p:spPr>
          <a:xfrm>
            <a:off x="567055" y="1620520"/>
            <a:ext cx="7705090" cy="341503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a:t>
            </a:r>
            <a:r>
              <a:rPr lang="en-US" altLang="zh-CN"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1</a:t>
            </a:r>
            <a:r>
              <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）系统地剖析低段“思考题”在培养学生数学核心素养方面的特征与功能。</a:t>
            </a:r>
            <a:endPar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a:p>
            <a:pPr algn="l">
              <a:lnSpc>
                <a:spcPct val="150000"/>
              </a:lnSpc>
            </a:pPr>
            <a:r>
              <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a:t>
            </a:r>
            <a:r>
              <a:rPr lang="en-US" altLang="zh-CN"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2</a:t>
            </a:r>
            <a:r>
              <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）客观地总结指向核心素养培养的低段“思考题”的教学策略。</a:t>
            </a:r>
            <a:endPar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a:p>
            <a:pPr algn="l">
              <a:lnSpc>
                <a:spcPct val="150000"/>
              </a:lnSpc>
            </a:pPr>
            <a:r>
              <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a:t>
            </a:r>
            <a:r>
              <a:rPr lang="en-US" altLang="zh-CN"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3</a:t>
            </a:r>
            <a:r>
              <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）根据具体案例，设计指向数学核心素养的低段“思考题”教学，提供多样教学方式。</a:t>
            </a:r>
            <a:endPar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sp>
        <p:nvSpPr>
          <p:cNvPr id="50" name="文本框 49"/>
          <p:cNvSpPr txBox="1"/>
          <p:nvPr/>
        </p:nvSpPr>
        <p:spPr>
          <a:xfrm>
            <a:off x="4615815" y="508635"/>
            <a:ext cx="2961005" cy="468630"/>
          </a:xfrm>
          <a:prstGeom prst="rect">
            <a:avLst/>
          </a:prstGeom>
          <a:noFill/>
        </p:spPr>
        <p:txBody>
          <a:bodyPr wrap="square" rtlCol="0">
            <a:no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三、研究重点</a:t>
            </a:r>
            <a:endParaRPr lang="zh-CN" altLang="en-US" sz="2800" b="1" dirty="0">
              <a:latin typeface="黑体" panose="02010609060101010101" charset="-122"/>
              <a:ea typeface="黑体" panose="02010609060101010101" charset="-122"/>
            </a:endParaRPr>
          </a:p>
        </p:txBody>
      </p:sp>
      <p:pic>
        <p:nvPicPr>
          <p:cNvPr id="2" name="图形 31"/>
          <p:cNvPicPr>
            <a:picLocks noChangeAspect="1"/>
          </p:cNvPicPr>
          <p:nvPr>
            <p:custDataLst>
              <p:tags r:id="rId2"/>
            </p:custDataLst>
          </p:nvPr>
        </p:nvPicPr>
        <p:blipFill>
          <a:blip r:embed="rId3"/>
          <a:stretch>
            <a:fillRect/>
          </a:stretch>
        </p:blipFill>
        <p:spPr>
          <a:xfrm>
            <a:off x="417195" y="403860"/>
            <a:ext cx="11518900" cy="6197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stretch>
            <a:fillRect/>
          </a:stretch>
        </p:blipFill>
        <p:spPr>
          <a:xfrm>
            <a:off x="0" y="-1"/>
            <a:ext cx="12192000" cy="6859051"/>
          </a:xfrm>
          <a:prstGeom prst="rect">
            <a:avLst/>
          </a:prstGeom>
        </p:spPr>
      </p:pic>
      <p:pic>
        <p:nvPicPr>
          <p:cNvPr id="32" name="图形 31"/>
          <p:cNvPicPr>
            <a:picLocks noChangeAspect="1"/>
          </p:cNvPicPr>
          <p:nvPr/>
        </p:nvPicPr>
        <p:blipFill>
          <a:blip r:embed="rId2"/>
          <a:stretch>
            <a:fillRect/>
          </a:stretch>
        </p:blipFill>
        <p:spPr>
          <a:xfrm>
            <a:off x="342900" y="330200"/>
            <a:ext cx="11518900" cy="6197600"/>
          </a:xfrm>
          <a:prstGeom prst="rect">
            <a:avLst/>
          </a:prstGeom>
        </p:spPr>
      </p:pic>
      <p:pic>
        <p:nvPicPr>
          <p:cNvPr id="34" name="图形 33"/>
          <p:cNvPicPr>
            <a:picLocks noChangeAspect="1"/>
          </p:cNvPicPr>
          <p:nvPr/>
        </p:nvPicPr>
        <p:blipFill>
          <a:blip r:embed="rId3"/>
          <a:stretch>
            <a:fillRect/>
          </a:stretch>
        </p:blipFill>
        <p:spPr>
          <a:xfrm>
            <a:off x="8288534" y="2801257"/>
            <a:ext cx="3903466" cy="4056743"/>
          </a:xfrm>
          <a:prstGeom prst="rect">
            <a:avLst/>
          </a:prstGeom>
        </p:spPr>
      </p:pic>
      <p:pic>
        <p:nvPicPr>
          <p:cNvPr id="36" name="图形 35"/>
          <p:cNvPicPr>
            <a:picLocks noChangeAspect="1"/>
          </p:cNvPicPr>
          <p:nvPr/>
        </p:nvPicPr>
        <p:blipFill>
          <a:blip r:embed="rId4"/>
          <a:stretch>
            <a:fillRect/>
          </a:stretch>
        </p:blipFill>
        <p:spPr>
          <a:xfrm>
            <a:off x="-1" y="-1050"/>
            <a:ext cx="4065083" cy="4224707"/>
          </a:xfrm>
          <a:prstGeom prst="rect">
            <a:avLst/>
          </a:prstGeom>
        </p:spPr>
      </p:pic>
      <p:grpSp>
        <p:nvGrpSpPr>
          <p:cNvPr id="9" name="组合 8"/>
          <p:cNvGrpSpPr/>
          <p:nvPr/>
        </p:nvGrpSpPr>
        <p:grpSpPr>
          <a:xfrm>
            <a:off x="5445634" y="1296857"/>
            <a:ext cx="1271704" cy="1558715"/>
            <a:chOff x="5445634" y="1296857"/>
            <a:chExt cx="1271704" cy="1558715"/>
          </a:xfrm>
        </p:grpSpPr>
        <p:grpSp>
          <p:nvGrpSpPr>
            <p:cNvPr id="2" name="图形 41"/>
            <p:cNvGrpSpPr/>
            <p:nvPr/>
          </p:nvGrpSpPr>
          <p:grpSpPr>
            <a:xfrm>
              <a:off x="5445634" y="1296857"/>
              <a:ext cx="1271704" cy="1558715"/>
              <a:chOff x="5217029" y="727752"/>
              <a:chExt cx="1749919" cy="2144858"/>
            </a:xfrm>
          </p:grpSpPr>
          <p:sp>
            <p:nvSpPr>
              <p:cNvPr id="4" name="任意多边形: 形状 3"/>
              <p:cNvSpPr/>
              <p:nvPr/>
            </p:nvSpPr>
            <p:spPr>
              <a:xfrm>
                <a:off x="5753287" y="1810508"/>
                <a:ext cx="677404" cy="966525"/>
              </a:xfrm>
              <a:custGeom>
                <a:avLst/>
                <a:gdLst>
                  <a:gd name="connsiteX0" fmla="*/ 677405 w 677404"/>
                  <a:gd name="connsiteY0" fmla="*/ 966526 h 966526"/>
                  <a:gd name="connsiteX1" fmla="*/ 338788 w 677404"/>
                  <a:gd name="connsiteY1" fmla="*/ 850639 h 966526"/>
                  <a:gd name="connsiteX2" fmla="*/ 0 w 677404"/>
                  <a:gd name="connsiteY2" fmla="*/ 966526 h 966526"/>
                  <a:gd name="connsiteX3" fmla="*/ 0 w 677404"/>
                  <a:gd name="connsiteY3" fmla="*/ 0 h 966526"/>
                  <a:gd name="connsiteX4" fmla="*/ 677405 w 677404"/>
                  <a:gd name="connsiteY4" fmla="*/ 0 h 96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04" h="966526">
                    <a:moveTo>
                      <a:pt x="677405" y="966526"/>
                    </a:moveTo>
                    <a:lnTo>
                      <a:pt x="338788" y="850639"/>
                    </a:lnTo>
                    <a:lnTo>
                      <a:pt x="0" y="966526"/>
                    </a:lnTo>
                    <a:lnTo>
                      <a:pt x="0" y="0"/>
                    </a:lnTo>
                    <a:lnTo>
                      <a:pt x="677405" y="0"/>
                    </a:lnTo>
                    <a:close/>
                  </a:path>
                </a:pathLst>
              </a:custGeom>
              <a:solidFill>
                <a:srgbClr val="00437D"/>
              </a:solidFill>
              <a:ln w="17016" cap="flat">
                <a:noFill/>
                <a:prstDash val="solid"/>
                <a:miter/>
              </a:ln>
            </p:spPr>
            <p:txBody>
              <a:bodyPr rtlCol="0" anchor="ctr"/>
              <a:lstStyle/>
              <a:p>
                <a:endParaRPr lang="zh-CN" altLang="en-US" dirty="0"/>
              </a:p>
            </p:txBody>
          </p:sp>
          <p:sp>
            <p:nvSpPr>
              <p:cNvPr id="5" name="任意多边形: 形状 4"/>
              <p:cNvSpPr/>
              <p:nvPr/>
            </p:nvSpPr>
            <p:spPr>
              <a:xfrm>
                <a:off x="5285298" y="796021"/>
                <a:ext cx="1613380" cy="1613550"/>
              </a:xfrm>
              <a:custGeom>
                <a:avLst/>
                <a:gdLst>
                  <a:gd name="connsiteX0" fmla="*/ 1613380 w 1613380"/>
                  <a:gd name="connsiteY0" fmla="*/ 806776 h 1613550"/>
                  <a:gd name="connsiteX1" fmla="*/ 1449875 w 1613380"/>
                  <a:gd name="connsiteY1" fmla="*/ 1073197 h 1613550"/>
                  <a:gd name="connsiteX2" fmla="*/ 1376997 w 1613380"/>
                  <a:gd name="connsiteY2" fmla="*/ 1377168 h 1613550"/>
                  <a:gd name="connsiteX3" fmla="*/ 1073027 w 1613380"/>
                  <a:gd name="connsiteY3" fmla="*/ 1450045 h 1613550"/>
                  <a:gd name="connsiteX4" fmla="*/ 806605 w 1613380"/>
                  <a:gd name="connsiteY4" fmla="*/ 1613551 h 1613550"/>
                  <a:gd name="connsiteX5" fmla="*/ 540183 w 1613380"/>
                  <a:gd name="connsiteY5" fmla="*/ 1450045 h 1613550"/>
                  <a:gd name="connsiteX6" fmla="*/ 236213 w 1613380"/>
                  <a:gd name="connsiteY6" fmla="*/ 1377168 h 1613550"/>
                  <a:gd name="connsiteX7" fmla="*/ 163335 w 1613380"/>
                  <a:gd name="connsiteY7" fmla="*/ 1073197 h 1613550"/>
                  <a:gd name="connsiteX8" fmla="*/ 0 w 1613380"/>
                  <a:gd name="connsiteY8" fmla="*/ 806776 h 1613550"/>
                  <a:gd name="connsiteX9" fmla="*/ 163506 w 1613380"/>
                  <a:gd name="connsiteY9" fmla="*/ 540354 h 1613550"/>
                  <a:gd name="connsiteX10" fmla="*/ 236383 w 1613380"/>
                  <a:gd name="connsiteY10" fmla="*/ 236383 h 1613550"/>
                  <a:gd name="connsiteX11" fmla="*/ 540354 w 1613380"/>
                  <a:gd name="connsiteY11" fmla="*/ 163506 h 1613550"/>
                  <a:gd name="connsiteX12" fmla="*/ 806775 w 1613380"/>
                  <a:gd name="connsiteY12" fmla="*/ 0 h 1613550"/>
                  <a:gd name="connsiteX13" fmla="*/ 1073197 w 1613380"/>
                  <a:gd name="connsiteY13" fmla="*/ 163506 h 1613550"/>
                  <a:gd name="connsiteX14" fmla="*/ 1377168 w 1613380"/>
                  <a:gd name="connsiteY14" fmla="*/ 236383 h 1613550"/>
                  <a:gd name="connsiteX15" fmla="*/ 1450045 w 1613380"/>
                  <a:gd name="connsiteY15" fmla="*/ 540354 h 1613550"/>
                  <a:gd name="connsiteX16" fmla="*/ 1613380 w 1613380"/>
                  <a:gd name="connsiteY16" fmla="*/ 806776 h 161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3380" h="1613550">
                    <a:moveTo>
                      <a:pt x="1613380" y="806776"/>
                    </a:moveTo>
                    <a:cubicBezTo>
                      <a:pt x="1613380" y="908668"/>
                      <a:pt x="1486740" y="984618"/>
                      <a:pt x="1449875" y="1073197"/>
                    </a:cubicBezTo>
                    <a:cubicBezTo>
                      <a:pt x="1411814" y="1165020"/>
                      <a:pt x="1446291" y="1308045"/>
                      <a:pt x="1376997" y="1377168"/>
                    </a:cubicBezTo>
                    <a:cubicBezTo>
                      <a:pt x="1307874" y="1446461"/>
                      <a:pt x="1164849" y="1411985"/>
                      <a:pt x="1073027" y="1450045"/>
                    </a:cubicBezTo>
                    <a:cubicBezTo>
                      <a:pt x="984447" y="1486740"/>
                      <a:pt x="908497" y="1613551"/>
                      <a:pt x="806605" y="1613551"/>
                    </a:cubicBezTo>
                    <a:cubicBezTo>
                      <a:pt x="704713" y="1613551"/>
                      <a:pt x="628763" y="1486911"/>
                      <a:pt x="540183" y="1450045"/>
                    </a:cubicBezTo>
                    <a:cubicBezTo>
                      <a:pt x="448360" y="1411985"/>
                      <a:pt x="305336" y="1446461"/>
                      <a:pt x="236213" y="1377168"/>
                    </a:cubicBezTo>
                    <a:cubicBezTo>
                      <a:pt x="166919" y="1307874"/>
                      <a:pt x="201395" y="1165020"/>
                      <a:pt x="163335" y="1073197"/>
                    </a:cubicBezTo>
                    <a:cubicBezTo>
                      <a:pt x="126640" y="984618"/>
                      <a:pt x="0" y="908497"/>
                      <a:pt x="0" y="806776"/>
                    </a:cubicBezTo>
                    <a:cubicBezTo>
                      <a:pt x="0" y="705054"/>
                      <a:pt x="126640" y="628933"/>
                      <a:pt x="163506" y="540354"/>
                    </a:cubicBezTo>
                    <a:cubicBezTo>
                      <a:pt x="201566" y="448531"/>
                      <a:pt x="167090" y="305506"/>
                      <a:pt x="236383" y="236383"/>
                    </a:cubicBezTo>
                    <a:cubicBezTo>
                      <a:pt x="305506" y="167090"/>
                      <a:pt x="448531" y="201566"/>
                      <a:pt x="540354" y="163506"/>
                    </a:cubicBezTo>
                    <a:cubicBezTo>
                      <a:pt x="628933" y="126640"/>
                      <a:pt x="704883" y="0"/>
                      <a:pt x="806775" y="0"/>
                    </a:cubicBezTo>
                    <a:cubicBezTo>
                      <a:pt x="908668" y="0"/>
                      <a:pt x="984618" y="126640"/>
                      <a:pt x="1073197" y="163506"/>
                    </a:cubicBezTo>
                    <a:cubicBezTo>
                      <a:pt x="1165020" y="201566"/>
                      <a:pt x="1308045" y="167090"/>
                      <a:pt x="1377168" y="236383"/>
                    </a:cubicBezTo>
                    <a:cubicBezTo>
                      <a:pt x="1446291" y="305677"/>
                      <a:pt x="1411985" y="448531"/>
                      <a:pt x="1450045" y="540354"/>
                    </a:cubicBezTo>
                    <a:cubicBezTo>
                      <a:pt x="1486740" y="628933"/>
                      <a:pt x="1613380" y="704883"/>
                      <a:pt x="1613380" y="806776"/>
                    </a:cubicBezTo>
                    <a:close/>
                  </a:path>
                </a:pathLst>
              </a:custGeom>
              <a:solidFill>
                <a:srgbClr val="F8B53A"/>
              </a:solidFill>
              <a:ln w="17016" cap="flat">
                <a:noFill/>
                <a:prstDash val="solid"/>
                <a:miter/>
              </a:ln>
            </p:spPr>
            <p:txBody>
              <a:bodyPr rtlCol="0" anchor="ctr"/>
              <a:lstStyle/>
              <a:p>
                <a:endParaRPr lang="zh-CN" altLang="en-US"/>
              </a:p>
            </p:txBody>
          </p:sp>
          <p:sp>
            <p:nvSpPr>
              <p:cNvPr id="6" name="任意多边形: 形状 5"/>
              <p:cNvSpPr/>
              <p:nvPr/>
            </p:nvSpPr>
            <p:spPr>
              <a:xfrm>
                <a:off x="5401796" y="912519"/>
                <a:ext cx="1380553" cy="1380553"/>
              </a:xfrm>
              <a:custGeom>
                <a:avLst/>
                <a:gdLst>
                  <a:gd name="connsiteX0" fmla="*/ 1300876 w 1300876"/>
                  <a:gd name="connsiteY0" fmla="*/ 650438 h 1300876"/>
                  <a:gd name="connsiteX1" fmla="*/ 1169116 w 1300876"/>
                  <a:gd name="connsiteY1" fmla="*/ 865317 h 1300876"/>
                  <a:gd name="connsiteX2" fmla="*/ 1110404 w 1300876"/>
                  <a:gd name="connsiteY2" fmla="*/ 1110404 h 1300876"/>
                  <a:gd name="connsiteX3" fmla="*/ 865317 w 1300876"/>
                  <a:gd name="connsiteY3" fmla="*/ 1169116 h 1300876"/>
                  <a:gd name="connsiteX4" fmla="*/ 650438 w 1300876"/>
                  <a:gd name="connsiteY4" fmla="*/ 1300876 h 1300876"/>
                  <a:gd name="connsiteX5" fmla="*/ 435560 w 1300876"/>
                  <a:gd name="connsiteY5" fmla="*/ 1169116 h 1300876"/>
                  <a:gd name="connsiteX6" fmla="*/ 190472 w 1300876"/>
                  <a:gd name="connsiteY6" fmla="*/ 1110404 h 1300876"/>
                  <a:gd name="connsiteX7" fmla="*/ 131760 w 1300876"/>
                  <a:gd name="connsiteY7" fmla="*/ 865317 h 1300876"/>
                  <a:gd name="connsiteX8" fmla="*/ 0 w 1300876"/>
                  <a:gd name="connsiteY8" fmla="*/ 650438 h 1300876"/>
                  <a:gd name="connsiteX9" fmla="*/ 131760 w 1300876"/>
                  <a:gd name="connsiteY9" fmla="*/ 435560 h 1300876"/>
                  <a:gd name="connsiteX10" fmla="*/ 190472 w 1300876"/>
                  <a:gd name="connsiteY10" fmla="*/ 190472 h 1300876"/>
                  <a:gd name="connsiteX11" fmla="*/ 435560 w 1300876"/>
                  <a:gd name="connsiteY11" fmla="*/ 131760 h 1300876"/>
                  <a:gd name="connsiteX12" fmla="*/ 650438 w 1300876"/>
                  <a:gd name="connsiteY12" fmla="*/ 0 h 1300876"/>
                  <a:gd name="connsiteX13" fmla="*/ 865317 w 1300876"/>
                  <a:gd name="connsiteY13" fmla="*/ 131760 h 1300876"/>
                  <a:gd name="connsiteX14" fmla="*/ 1110404 w 1300876"/>
                  <a:gd name="connsiteY14" fmla="*/ 190472 h 1300876"/>
                  <a:gd name="connsiteX15" fmla="*/ 1169116 w 1300876"/>
                  <a:gd name="connsiteY15" fmla="*/ 435560 h 1300876"/>
                  <a:gd name="connsiteX16" fmla="*/ 1300876 w 1300876"/>
                  <a:gd name="connsiteY16" fmla="*/ 650438 h 130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0876" h="1300876">
                    <a:moveTo>
                      <a:pt x="1300876" y="650438"/>
                    </a:moveTo>
                    <a:cubicBezTo>
                      <a:pt x="1300876" y="732532"/>
                      <a:pt x="1198643" y="793804"/>
                      <a:pt x="1169116" y="865317"/>
                    </a:cubicBezTo>
                    <a:cubicBezTo>
                      <a:pt x="1138395" y="939389"/>
                      <a:pt x="1166215" y="1054594"/>
                      <a:pt x="1110404" y="1110404"/>
                    </a:cubicBezTo>
                    <a:cubicBezTo>
                      <a:pt x="1054594" y="1166215"/>
                      <a:pt x="939218" y="1138395"/>
                      <a:pt x="865317" y="1169116"/>
                    </a:cubicBezTo>
                    <a:cubicBezTo>
                      <a:pt x="793804" y="1198813"/>
                      <a:pt x="732532" y="1300876"/>
                      <a:pt x="650438" y="1300876"/>
                    </a:cubicBezTo>
                    <a:cubicBezTo>
                      <a:pt x="568344" y="1300876"/>
                      <a:pt x="507072" y="1198643"/>
                      <a:pt x="435560" y="1169116"/>
                    </a:cubicBezTo>
                    <a:cubicBezTo>
                      <a:pt x="361487" y="1138395"/>
                      <a:pt x="246282" y="1166215"/>
                      <a:pt x="190472" y="1110404"/>
                    </a:cubicBezTo>
                    <a:cubicBezTo>
                      <a:pt x="134662" y="1054594"/>
                      <a:pt x="162482" y="939389"/>
                      <a:pt x="131760" y="865317"/>
                    </a:cubicBezTo>
                    <a:cubicBezTo>
                      <a:pt x="102063" y="793804"/>
                      <a:pt x="0" y="732532"/>
                      <a:pt x="0" y="650438"/>
                    </a:cubicBezTo>
                    <a:cubicBezTo>
                      <a:pt x="0" y="568344"/>
                      <a:pt x="102234" y="507072"/>
                      <a:pt x="131760" y="435560"/>
                    </a:cubicBezTo>
                    <a:cubicBezTo>
                      <a:pt x="162482" y="361487"/>
                      <a:pt x="134662" y="246282"/>
                      <a:pt x="190472" y="190472"/>
                    </a:cubicBezTo>
                    <a:cubicBezTo>
                      <a:pt x="246282" y="134662"/>
                      <a:pt x="361658" y="162482"/>
                      <a:pt x="435560" y="131760"/>
                    </a:cubicBezTo>
                    <a:cubicBezTo>
                      <a:pt x="507072" y="102063"/>
                      <a:pt x="568344" y="0"/>
                      <a:pt x="650438" y="0"/>
                    </a:cubicBezTo>
                    <a:cubicBezTo>
                      <a:pt x="732532" y="0"/>
                      <a:pt x="793804" y="102234"/>
                      <a:pt x="865317" y="131760"/>
                    </a:cubicBezTo>
                    <a:cubicBezTo>
                      <a:pt x="939389" y="162482"/>
                      <a:pt x="1054594" y="134662"/>
                      <a:pt x="1110404" y="190472"/>
                    </a:cubicBezTo>
                    <a:cubicBezTo>
                      <a:pt x="1166215" y="246282"/>
                      <a:pt x="1138395" y="361487"/>
                      <a:pt x="1169116" y="435560"/>
                    </a:cubicBezTo>
                    <a:cubicBezTo>
                      <a:pt x="1198813" y="506901"/>
                      <a:pt x="1300876" y="568173"/>
                      <a:pt x="1300876" y="650438"/>
                    </a:cubicBezTo>
                    <a:close/>
                  </a:path>
                </a:pathLst>
              </a:custGeom>
              <a:solidFill>
                <a:srgbClr val="00437D"/>
              </a:solidFill>
              <a:ln w="17016" cap="flat">
                <a:noFill/>
                <a:prstDash val="solid"/>
                <a:miter/>
              </a:ln>
            </p:spPr>
            <p:txBody>
              <a:bodyPr rtlCol="0" anchor="ctr"/>
              <a:lstStyle/>
              <a:p>
                <a:endParaRPr lang="zh-CN" altLang="en-US"/>
              </a:p>
            </p:txBody>
          </p:sp>
          <p:sp>
            <p:nvSpPr>
              <p:cNvPr id="7" name="任意多边形: 形状 6"/>
              <p:cNvSpPr/>
              <p:nvPr/>
            </p:nvSpPr>
            <p:spPr>
              <a:xfrm>
                <a:off x="5565632" y="1076354"/>
                <a:ext cx="1052882" cy="1052882"/>
              </a:xfrm>
              <a:custGeom>
                <a:avLst/>
                <a:gdLst>
                  <a:gd name="connsiteX0" fmla="*/ 760864 w 760864"/>
                  <a:gd name="connsiteY0" fmla="*/ 380432 h 760864"/>
                  <a:gd name="connsiteX1" fmla="*/ 683720 w 760864"/>
                  <a:gd name="connsiteY1" fmla="*/ 506048 h 760864"/>
                  <a:gd name="connsiteX2" fmla="*/ 649414 w 760864"/>
                  <a:gd name="connsiteY2" fmla="*/ 649414 h 760864"/>
                  <a:gd name="connsiteX3" fmla="*/ 506048 w 760864"/>
                  <a:gd name="connsiteY3" fmla="*/ 683720 h 760864"/>
                  <a:gd name="connsiteX4" fmla="*/ 380432 w 760864"/>
                  <a:gd name="connsiteY4" fmla="*/ 760864 h 760864"/>
                  <a:gd name="connsiteX5" fmla="*/ 254816 w 760864"/>
                  <a:gd name="connsiteY5" fmla="*/ 683720 h 760864"/>
                  <a:gd name="connsiteX6" fmla="*/ 111450 w 760864"/>
                  <a:gd name="connsiteY6" fmla="*/ 649414 h 760864"/>
                  <a:gd name="connsiteX7" fmla="*/ 77145 w 760864"/>
                  <a:gd name="connsiteY7" fmla="*/ 506048 h 760864"/>
                  <a:gd name="connsiteX8" fmla="*/ 0 w 760864"/>
                  <a:gd name="connsiteY8" fmla="*/ 380432 h 760864"/>
                  <a:gd name="connsiteX9" fmla="*/ 77145 w 760864"/>
                  <a:gd name="connsiteY9" fmla="*/ 254816 h 760864"/>
                  <a:gd name="connsiteX10" fmla="*/ 111450 w 760864"/>
                  <a:gd name="connsiteY10" fmla="*/ 111450 h 760864"/>
                  <a:gd name="connsiteX11" fmla="*/ 254816 w 760864"/>
                  <a:gd name="connsiteY11" fmla="*/ 77145 h 760864"/>
                  <a:gd name="connsiteX12" fmla="*/ 380432 w 760864"/>
                  <a:gd name="connsiteY12" fmla="*/ 0 h 760864"/>
                  <a:gd name="connsiteX13" fmla="*/ 506048 w 760864"/>
                  <a:gd name="connsiteY13" fmla="*/ 77145 h 760864"/>
                  <a:gd name="connsiteX14" fmla="*/ 649414 w 760864"/>
                  <a:gd name="connsiteY14" fmla="*/ 111450 h 760864"/>
                  <a:gd name="connsiteX15" fmla="*/ 683720 w 760864"/>
                  <a:gd name="connsiteY15" fmla="*/ 254816 h 760864"/>
                  <a:gd name="connsiteX16" fmla="*/ 760864 w 760864"/>
                  <a:gd name="connsiteY16" fmla="*/ 380432 h 76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0864" h="760864">
                    <a:moveTo>
                      <a:pt x="760864" y="380432"/>
                    </a:moveTo>
                    <a:cubicBezTo>
                      <a:pt x="760864" y="428562"/>
                      <a:pt x="701128" y="464404"/>
                      <a:pt x="683720" y="506048"/>
                    </a:cubicBezTo>
                    <a:cubicBezTo>
                      <a:pt x="665799" y="549399"/>
                      <a:pt x="682013" y="616816"/>
                      <a:pt x="649414" y="649414"/>
                    </a:cubicBezTo>
                    <a:cubicBezTo>
                      <a:pt x="616816" y="682013"/>
                      <a:pt x="549229" y="665799"/>
                      <a:pt x="506048" y="683720"/>
                    </a:cubicBezTo>
                    <a:cubicBezTo>
                      <a:pt x="464233" y="701128"/>
                      <a:pt x="428392" y="760864"/>
                      <a:pt x="380432" y="760864"/>
                    </a:cubicBezTo>
                    <a:cubicBezTo>
                      <a:pt x="332302" y="760864"/>
                      <a:pt x="296461" y="701128"/>
                      <a:pt x="254816" y="683720"/>
                    </a:cubicBezTo>
                    <a:cubicBezTo>
                      <a:pt x="211465" y="665799"/>
                      <a:pt x="144049" y="682013"/>
                      <a:pt x="111450" y="649414"/>
                    </a:cubicBezTo>
                    <a:cubicBezTo>
                      <a:pt x="78851" y="616816"/>
                      <a:pt x="95065" y="549399"/>
                      <a:pt x="77145" y="506048"/>
                    </a:cubicBezTo>
                    <a:cubicBezTo>
                      <a:pt x="59736" y="464233"/>
                      <a:pt x="0" y="428392"/>
                      <a:pt x="0" y="380432"/>
                    </a:cubicBezTo>
                    <a:cubicBezTo>
                      <a:pt x="0" y="332473"/>
                      <a:pt x="59736" y="296461"/>
                      <a:pt x="77145" y="254816"/>
                    </a:cubicBezTo>
                    <a:cubicBezTo>
                      <a:pt x="95065" y="211465"/>
                      <a:pt x="78851" y="144049"/>
                      <a:pt x="111450" y="111450"/>
                    </a:cubicBezTo>
                    <a:cubicBezTo>
                      <a:pt x="144049" y="78851"/>
                      <a:pt x="211636" y="95065"/>
                      <a:pt x="254816" y="77145"/>
                    </a:cubicBezTo>
                    <a:cubicBezTo>
                      <a:pt x="296631" y="59736"/>
                      <a:pt x="332473" y="0"/>
                      <a:pt x="380432" y="0"/>
                    </a:cubicBezTo>
                    <a:cubicBezTo>
                      <a:pt x="428562" y="0"/>
                      <a:pt x="464233" y="59736"/>
                      <a:pt x="506048" y="77145"/>
                    </a:cubicBezTo>
                    <a:cubicBezTo>
                      <a:pt x="549399" y="95065"/>
                      <a:pt x="616816" y="78851"/>
                      <a:pt x="649414" y="111450"/>
                    </a:cubicBezTo>
                    <a:cubicBezTo>
                      <a:pt x="682013" y="144049"/>
                      <a:pt x="665799" y="211465"/>
                      <a:pt x="683720" y="254816"/>
                    </a:cubicBezTo>
                    <a:cubicBezTo>
                      <a:pt x="701128" y="296461"/>
                      <a:pt x="760864" y="332302"/>
                      <a:pt x="760864" y="380432"/>
                    </a:cubicBezTo>
                    <a:close/>
                  </a:path>
                </a:pathLst>
              </a:custGeom>
              <a:solidFill>
                <a:srgbClr val="FFFFFF"/>
              </a:solidFill>
              <a:ln w="17016" cap="flat">
                <a:noFill/>
                <a:prstDash val="solid"/>
                <a:miter/>
              </a:ln>
            </p:spPr>
            <p:txBody>
              <a:bodyPr rtlCol="0" anchor="ctr"/>
              <a:lstStyle/>
              <a:p>
                <a:endParaRPr lang="zh-CN" altLang="en-US"/>
              </a:p>
            </p:txBody>
          </p:sp>
          <p:sp>
            <p:nvSpPr>
              <p:cNvPr id="8" name="任意多边形: 形状 7"/>
              <p:cNvSpPr/>
              <p:nvPr/>
            </p:nvSpPr>
            <p:spPr>
              <a:xfrm>
                <a:off x="5217029" y="727752"/>
                <a:ext cx="1749919" cy="2144858"/>
              </a:xfrm>
              <a:custGeom>
                <a:avLst/>
                <a:gdLst>
                  <a:gd name="connsiteX0" fmla="*/ 875045 w 1749919"/>
                  <a:gd name="connsiteY0" fmla="*/ 68270 h 2144858"/>
                  <a:gd name="connsiteX1" fmla="*/ 1141467 w 1749919"/>
                  <a:gd name="connsiteY1" fmla="*/ 231775 h 2144858"/>
                  <a:gd name="connsiteX2" fmla="*/ 1445437 w 1749919"/>
                  <a:gd name="connsiteY2" fmla="*/ 304653 h 2144858"/>
                  <a:gd name="connsiteX3" fmla="*/ 1518315 w 1749919"/>
                  <a:gd name="connsiteY3" fmla="*/ 608623 h 2144858"/>
                  <a:gd name="connsiteX4" fmla="*/ 1681821 w 1749919"/>
                  <a:gd name="connsiteY4" fmla="*/ 875045 h 2144858"/>
                  <a:gd name="connsiteX5" fmla="*/ 1518315 w 1749919"/>
                  <a:gd name="connsiteY5" fmla="*/ 1141467 h 2144858"/>
                  <a:gd name="connsiteX6" fmla="*/ 1445437 w 1749919"/>
                  <a:gd name="connsiteY6" fmla="*/ 1445437 h 2144858"/>
                  <a:gd name="connsiteX7" fmla="*/ 1213662 w 1749919"/>
                  <a:gd name="connsiteY7" fmla="*/ 1501077 h 2144858"/>
                  <a:gd name="connsiteX8" fmla="*/ 1213662 w 1749919"/>
                  <a:gd name="connsiteY8" fmla="*/ 2049281 h 2144858"/>
                  <a:gd name="connsiteX9" fmla="*/ 874874 w 1749919"/>
                  <a:gd name="connsiteY9" fmla="*/ 1933394 h 2144858"/>
                  <a:gd name="connsiteX10" fmla="*/ 536087 w 1749919"/>
                  <a:gd name="connsiteY10" fmla="*/ 2049281 h 2144858"/>
                  <a:gd name="connsiteX11" fmla="*/ 536087 w 1749919"/>
                  <a:gd name="connsiteY11" fmla="*/ 1501077 h 2144858"/>
                  <a:gd name="connsiteX12" fmla="*/ 304482 w 1749919"/>
                  <a:gd name="connsiteY12" fmla="*/ 1445437 h 2144858"/>
                  <a:gd name="connsiteX13" fmla="*/ 231604 w 1749919"/>
                  <a:gd name="connsiteY13" fmla="*/ 1141467 h 2144858"/>
                  <a:gd name="connsiteX14" fmla="*/ 68270 w 1749919"/>
                  <a:gd name="connsiteY14" fmla="*/ 875045 h 2144858"/>
                  <a:gd name="connsiteX15" fmla="*/ 231775 w 1749919"/>
                  <a:gd name="connsiteY15" fmla="*/ 608623 h 2144858"/>
                  <a:gd name="connsiteX16" fmla="*/ 304653 w 1749919"/>
                  <a:gd name="connsiteY16" fmla="*/ 304653 h 2144858"/>
                  <a:gd name="connsiteX17" fmla="*/ 608623 w 1749919"/>
                  <a:gd name="connsiteY17" fmla="*/ 231775 h 2144858"/>
                  <a:gd name="connsiteX18" fmla="*/ 875045 w 1749919"/>
                  <a:gd name="connsiteY18" fmla="*/ 68270 h 2144858"/>
                  <a:gd name="connsiteX19" fmla="*/ 875045 w 1749919"/>
                  <a:gd name="connsiteY19" fmla="*/ 0 h 2144858"/>
                  <a:gd name="connsiteX20" fmla="*/ 667335 w 1749919"/>
                  <a:gd name="connsiteY20" fmla="*/ 106159 h 2144858"/>
                  <a:gd name="connsiteX21" fmla="*/ 582510 w 1749919"/>
                  <a:gd name="connsiteY21" fmla="*/ 168626 h 2144858"/>
                  <a:gd name="connsiteX22" fmla="*/ 473108 w 1749919"/>
                  <a:gd name="connsiteY22" fmla="*/ 186035 h 2144858"/>
                  <a:gd name="connsiteX23" fmla="*/ 256523 w 1749919"/>
                  <a:gd name="connsiteY23" fmla="*/ 256182 h 2144858"/>
                  <a:gd name="connsiteX24" fmla="*/ 186376 w 1749919"/>
                  <a:gd name="connsiteY24" fmla="*/ 472767 h 2144858"/>
                  <a:gd name="connsiteX25" fmla="*/ 168967 w 1749919"/>
                  <a:gd name="connsiteY25" fmla="*/ 582169 h 2144858"/>
                  <a:gd name="connsiteX26" fmla="*/ 106501 w 1749919"/>
                  <a:gd name="connsiteY26" fmla="*/ 666994 h 2144858"/>
                  <a:gd name="connsiteX27" fmla="*/ 0 w 1749919"/>
                  <a:gd name="connsiteY27" fmla="*/ 875045 h 2144858"/>
                  <a:gd name="connsiteX28" fmla="*/ 106159 w 1749919"/>
                  <a:gd name="connsiteY28" fmla="*/ 1082755 h 2144858"/>
                  <a:gd name="connsiteX29" fmla="*/ 168626 w 1749919"/>
                  <a:gd name="connsiteY29" fmla="*/ 1167580 h 2144858"/>
                  <a:gd name="connsiteX30" fmla="*/ 186035 w 1749919"/>
                  <a:gd name="connsiteY30" fmla="*/ 1276982 h 2144858"/>
                  <a:gd name="connsiteX31" fmla="*/ 256352 w 1749919"/>
                  <a:gd name="connsiteY31" fmla="*/ 1493567 h 2144858"/>
                  <a:gd name="connsiteX32" fmla="*/ 467988 w 1749919"/>
                  <a:gd name="connsiteY32" fmla="*/ 1563544 h 2144858"/>
                  <a:gd name="connsiteX33" fmla="*/ 467988 w 1749919"/>
                  <a:gd name="connsiteY33" fmla="*/ 2049281 h 2144858"/>
                  <a:gd name="connsiteX34" fmla="*/ 467988 w 1749919"/>
                  <a:gd name="connsiteY34" fmla="*/ 2144859 h 2144858"/>
                  <a:gd name="connsiteX35" fmla="*/ 558445 w 1749919"/>
                  <a:gd name="connsiteY35" fmla="*/ 2113967 h 2144858"/>
                  <a:gd name="connsiteX36" fmla="*/ 875045 w 1749919"/>
                  <a:gd name="connsiteY36" fmla="*/ 2005589 h 2144858"/>
                  <a:gd name="connsiteX37" fmla="*/ 1191645 w 1749919"/>
                  <a:gd name="connsiteY37" fmla="*/ 2113967 h 2144858"/>
                  <a:gd name="connsiteX38" fmla="*/ 1282102 w 1749919"/>
                  <a:gd name="connsiteY38" fmla="*/ 2144859 h 2144858"/>
                  <a:gd name="connsiteX39" fmla="*/ 1282102 w 1749919"/>
                  <a:gd name="connsiteY39" fmla="*/ 2049281 h 2144858"/>
                  <a:gd name="connsiteX40" fmla="*/ 1282102 w 1749919"/>
                  <a:gd name="connsiteY40" fmla="*/ 1563544 h 2144858"/>
                  <a:gd name="connsiteX41" fmla="*/ 1493738 w 1749919"/>
                  <a:gd name="connsiteY41" fmla="*/ 1493567 h 2144858"/>
                  <a:gd name="connsiteX42" fmla="*/ 1563885 w 1749919"/>
                  <a:gd name="connsiteY42" fmla="*/ 1276982 h 2144858"/>
                  <a:gd name="connsiteX43" fmla="*/ 1581294 w 1749919"/>
                  <a:gd name="connsiteY43" fmla="*/ 1167580 h 2144858"/>
                  <a:gd name="connsiteX44" fmla="*/ 1643760 w 1749919"/>
                  <a:gd name="connsiteY44" fmla="*/ 1082755 h 2144858"/>
                  <a:gd name="connsiteX45" fmla="*/ 1749919 w 1749919"/>
                  <a:gd name="connsiteY45" fmla="*/ 875045 h 2144858"/>
                  <a:gd name="connsiteX46" fmla="*/ 1643760 w 1749919"/>
                  <a:gd name="connsiteY46" fmla="*/ 667335 h 2144858"/>
                  <a:gd name="connsiteX47" fmla="*/ 1581294 w 1749919"/>
                  <a:gd name="connsiteY47" fmla="*/ 582510 h 2144858"/>
                  <a:gd name="connsiteX48" fmla="*/ 1563885 w 1749919"/>
                  <a:gd name="connsiteY48" fmla="*/ 472937 h 2144858"/>
                  <a:gd name="connsiteX49" fmla="*/ 1493738 w 1749919"/>
                  <a:gd name="connsiteY49" fmla="*/ 256352 h 2144858"/>
                  <a:gd name="connsiteX50" fmla="*/ 1277153 w 1749919"/>
                  <a:gd name="connsiteY50" fmla="*/ 186205 h 2144858"/>
                  <a:gd name="connsiteX51" fmla="*/ 1167751 w 1749919"/>
                  <a:gd name="connsiteY51" fmla="*/ 168796 h 2144858"/>
                  <a:gd name="connsiteX52" fmla="*/ 1082926 w 1749919"/>
                  <a:gd name="connsiteY52" fmla="*/ 106330 h 2144858"/>
                  <a:gd name="connsiteX53" fmla="*/ 875045 w 1749919"/>
                  <a:gd name="connsiteY53" fmla="*/ 0 h 2144858"/>
                  <a:gd name="connsiteX54" fmla="*/ 875045 w 1749919"/>
                  <a:gd name="connsiteY54" fmla="*/ 0 h 21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49919" h="2144858">
                    <a:moveTo>
                      <a:pt x="875045" y="68270"/>
                    </a:moveTo>
                    <a:cubicBezTo>
                      <a:pt x="976937" y="68270"/>
                      <a:pt x="1052887" y="194910"/>
                      <a:pt x="1141467" y="231775"/>
                    </a:cubicBezTo>
                    <a:cubicBezTo>
                      <a:pt x="1233290" y="269835"/>
                      <a:pt x="1376314" y="235359"/>
                      <a:pt x="1445437" y="304653"/>
                    </a:cubicBezTo>
                    <a:cubicBezTo>
                      <a:pt x="1514560" y="373947"/>
                      <a:pt x="1480255" y="516801"/>
                      <a:pt x="1518315" y="608623"/>
                    </a:cubicBezTo>
                    <a:cubicBezTo>
                      <a:pt x="1555010" y="697203"/>
                      <a:pt x="1681821" y="773153"/>
                      <a:pt x="1681821" y="875045"/>
                    </a:cubicBezTo>
                    <a:cubicBezTo>
                      <a:pt x="1681821" y="976937"/>
                      <a:pt x="1555181" y="1052887"/>
                      <a:pt x="1518315" y="1141467"/>
                    </a:cubicBezTo>
                    <a:cubicBezTo>
                      <a:pt x="1480255" y="1233290"/>
                      <a:pt x="1514731" y="1376314"/>
                      <a:pt x="1445437" y="1445437"/>
                    </a:cubicBezTo>
                    <a:cubicBezTo>
                      <a:pt x="1392699" y="1498175"/>
                      <a:pt x="1296951" y="1490836"/>
                      <a:pt x="1213662" y="1501077"/>
                    </a:cubicBezTo>
                    <a:lnTo>
                      <a:pt x="1213662" y="2049281"/>
                    </a:lnTo>
                    <a:lnTo>
                      <a:pt x="874874" y="1933394"/>
                    </a:lnTo>
                    <a:lnTo>
                      <a:pt x="536087" y="2049281"/>
                    </a:lnTo>
                    <a:lnTo>
                      <a:pt x="536087" y="1501077"/>
                    </a:lnTo>
                    <a:cubicBezTo>
                      <a:pt x="452798" y="1490666"/>
                      <a:pt x="357220" y="1498175"/>
                      <a:pt x="304482" y="1445437"/>
                    </a:cubicBezTo>
                    <a:cubicBezTo>
                      <a:pt x="235189" y="1376144"/>
                      <a:pt x="269665" y="1233290"/>
                      <a:pt x="231604" y="1141467"/>
                    </a:cubicBezTo>
                    <a:cubicBezTo>
                      <a:pt x="194910" y="1052887"/>
                      <a:pt x="68270" y="976767"/>
                      <a:pt x="68270" y="875045"/>
                    </a:cubicBezTo>
                    <a:cubicBezTo>
                      <a:pt x="68270" y="773323"/>
                      <a:pt x="194910" y="697203"/>
                      <a:pt x="231775" y="608623"/>
                    </a:cubicBezTo>
                    <a:cubicBezTo>
                      <a:pt x="269835" y="516801"/>
                      <a:pt x="235359" y="373776"/>
                      <a:pt x="304653" y="304653"/>
                    </a:cubicBezTo>
                    <a:cubicBezTo>
                      <a:pt x="373776" y="235359"/>
                      <a:pt x="516801" y="269835"/>
                      <a:pt x="608623" y="231775"/>
                    </a:cubicBezTo>
                    <a:cubicBezTo>
                      <a:pt x="697203" y="194910"/>
                      <a:pt x="773153" y="68270"/>
                      <a:pt x="875045" y="68270"/>
                    </a:cubicBezTo>
                    <a:moveTo>
                      <a:pt x="875045" y="0"/>
                    </a:moveTo>
                    <a:cubicBezTo>
                      <a:pt x="788684" y="0"/>
                      <a:pt x="724169" y="56322"/>
                      <a:pt x="667335" y="106159"/>
                    </a:cubicBezTo>
                    <a:cubicBezTo>
                      <a:pt x="636784" y="132955"/>
                      <a:pt x="607940" y="158044"/>
                      <a:pt x="582510" y="168626"/>
                    </a:cubicBezTo>
                    <a:cubicBezTo>
                      <a:pt x="554861" y="180061"/>
                      <a:pt x="515094" y="182962"/>
                      <a:pt x="473108" y="186035"/>
                    </a:cubicBezTo>
                    <a:cubicBezTo>
                      <a:pt x="399036" y="191496"/>
                      <a:pt x="315064" y="197470"/>
                      <a:pt x="256523" y="256182"/>
                    </a:cubicBezTo>
                    <a:cubicBezTo>
                      <a:pt x="197811" y="314893"/>
                      <a:pt x="191667" y="398865"/>
                      <a:pt x="186376" y="472767"/>
                    </a:cubicBezTo>
                    <a:cubicBezTo>
                      <a:pt x="183304" y="514923"/>
                      <a:pt x="180402" y="554690"/>
                      <a:pt x="168967" y="582169"/>
                    </a:cubicBezTo>
                    <a:cubicBezTo>
                      <a:pt x="158385" y="607599"/>
                      <a:pt x="133126" y="636443"/>
                      <a:pt x="106501" y="666994"/>
                    </a:cubicBezTo>
                    <a:cubicBezTo>
                      <a:pt x="56322" y="723999"/>
                      <a:pt x="0" y="788513"/>
                      <a:pt x="0" y="875045"/>
                    </a:cubicBezTo>
                    <a:cubicBezTo>
                      <a:pt x="0" y="961406"/>
                      <a:pt x="56322" y="1025921"/>
                      <a:pt x="106159" y="1082755"/>
                    </a:cubicBezTo>
                    <a:cubicBezTo>
                      <a:pt x="132955" y="1113306"/>
                      <a:pt x="158044" y="1142150"/>
                      <a:pt x="168626" y="1167580"/>
                    </a:cubicBezTo>
                    <a:cubicBezTo>
                      <a:pt x="180061" y="1195229"/>
                      <a:pt x="182962" y="1234996"/>
                      <a:pt x="186035" y="1276982"/>
                    </a:cubicBezTo>
                    <a:cubicBezTo>
                      <a:pt x="191496" y="1351055"/>
                      <a:pt x="197640" y="1434855"/>
                      <a:pt x="256352" y="1493567"/>
                    </a:cubicBezTo>
                    <a:cubicBezTo>
                      <a:pt x="313699" y="1550914"/>
                      <a:pt x="395281" y="1558082"/>
                      <a:pt x="467988" y="1563544"/>
                    </a:cubicBezTo>
                    <a:lnTo>
                      <a:pt x="467988" y="2049281"/>
                    </a:lnTo>
                    <a:lnTo>
                      <a:pt x="467988" y="2144859"/>
                    </a:lnTo>
                    <a:lnTo>
                      <a:pt x="558445" y="2113967"/>
                    </a:lnTo>
                    <a:lnTo>
                      <a:pt x="875045" y="2005589"/>
                    </a:lnTo>
                    <a:lnTo>
                      <a:pt x="1191645" y="2113967"/>
                    </a:lnTo>
                    <a:lnTo>
                      <a:pt x="1282102" y="2144859"/>
                    </a:lnTo>
                    <a:lnTo>
                      <a:pt x="1282102" y="2049281"/>
                    </a:lnTo>
                    <a:lnTo>
                      <a:pt x="1282102" y="1563544"/>
                    </a:lnTo>
                    <a:cubicBezTo>
                      <a:pt x="1354980" y="1558253"/>
                      <a:pt x="1436392" y="1551084"/>
                      <a:pt x="1493738" y="1493567"/>
                    </a:cubicBezTo>
                    <a:cubicBezTo>
                      <a:pt x="1552450" y="1434855"/>
                      <a:pt x="1558594" y="1350884"/>
                      <a:pt x="1563885" y="1276982"/>
                    </a:cubicBezTo>
                    <a:cubicBezTo>
                      <a:pt x="1566957" y="1234826"/>
                      <a:pt x="1569859" y="1195059"/>
                      <a:pt x="1581294" y="1167580"/>
                    </a:cubicBezTo>
                    <a:cubicBezTo>
                      <a:pt x="1591875" y="1142150"/>
                      <a:pt x="1616964" y="1113306"/>
                      <a:pt x="1643760" y="1082755"/>
                    </a:cubicBezTo>
                    <a:cubicBezTo>
                      <a:pt x="1693597" y="1025921"/>
                      <a:pt x="1749919" y="961406"/>
                      <a:pt x="1749919" y="875045"/>
                    </a:cubicBezTo>
                    <a:cubicBezTo>
                      <a:pt x="1749919" y="788684"/>
                      <a:pt x="1693597" y="724169"/>
                      <a:pt x="1643760" y="667335"/>
                    </a:cubicBezTo>
                    <a:cubicBezTo>
                      <a:pt x="1616964" y="636784"/>
                      <a:pt x="1591705" y="607940"/>
                      <a:pt x="1581294" y="582510"/>
                    </a:cubicBezTo>
                    <a:cubicBezTo>
                      <a:pt x="1569859" y="554861"/>
                      <a:pt x="1566957" y="515094"/>
                      <a:pt x="1563885" y="472937"/>
                    </a:cubicBezTo>
                    <a:cubicBezTo>
                      <a:pt x="1558423" y="398865"/>
                      <a:pt x="1552279" y="315064"/>
                      <a:pt x="1493738" y="256352"/>
                    </a:cubicBezTo>
                    <a:cubicBezTo>
                      <a:pt x="1435026" y="197640"/>
                      <a:pt x="1351055" y="191496"/>
                      <a:pt x="1277153" y="186205"/>
                    </a:cubicBezTo>
                    <a:cubicBezTo>
                      <a:pt x="1234996" y="183133"/>
                      <a:pt x="1195229" y="180232"/>
                      <a:pt x="1167751" y="168796"/>
                    </a:cubicBezTo>
                    <a:cubicBezTo>
                      <a:pt x="1142320" y="158215"/>
                      <a:pt x="1113476" y="132955"/>
                      <a:pt x="1082926" y="106330"/>
                    </a:cubicBezTo>
                    <a:cubicBezTo>
                      <a:pt x="1025921" y="56322"/>
                      <a:pt x="961406" y="0"/>
                      <a:pt x="875045" y="0"/>
                    </a:cubicBezTo>
                    <a:lnTo>
                      <a:pt x="875045" y="0"/>
                    </a:lnTo>
                    <a:close/>
                  </a:path>
                </a:pathLst>
              </a:custGeom>
              <a:solidFill>
                <a:srgbClr val="E2F2F3"/>
              </a:solidFill>
              <a:ln w="17016" cap="flat">
                <a:noFill/>
                <a:prstDash val="solid"/>
                <a:miter/>
              </a:ln>
            </p:spPr>
            <p:txBody>
              <a:bodyPr rtlCol="0" anchor="ctr"/>
              <a:lstStyle/>
              <a:p>
                <a:endParaRPr lang="zh-CN" altLang="en-US" dirty="0"/>
              </a:p>
            </p:txBody>
          </p:sp>
        </p:grpSp>
        <p:sp>
          <p:nvSpPr>
            <p:cNvPr id="18" name="文本框 17"/>
            <p:cNvSpPr txBox="1"/>
            <p:nvPr/>
          </p:nvSpPr>
          <p:spPr>
            <a:xfrm>
              <a:off x="5732516" y="1672397"/>
              <a:ext cx="715818" cy="492443"/>
            </a:xfrm>
            <a:prstGeom prst="rect">
              <a:avLst/>
            </a:prstGeom>
            <a:noFill/>
          </p:spPr>
          <p:txBody>
            <a:bodyPr wrap="square" rtlCol="0">
              <a:spAutoFit/>
            </a:bodyPr>
            <a:lstStyle/>
            <a:p>
              <a:pPr algn="ctr"/>
              <a:r>
                <a:rPr lang="en-US" altLang="zh-CN" sz="2600" b="1" dirty="0">
                  <a:solidFill>
                    <a:srgbClr val="003F76"/>
                  </a:solidFill>
                  <a:latin typeface="+mn-ea"/>
                </a:rPr>
                <a:t>04</a:t>
              </a:r>
              <a:endParaRPr lang="zh-CN" altLang="en-US" sz="2600" b="1" dirty="0">
                <a:solidFill>
                  <a:srgbClr val="003F76"/>
                </a:solidFill>
                <a:latin typeface="+mn-ea"/>
              </a:endParaRPr>
            </a:p>
          </p:txBody>
        </p:sp>
      </p:grpSp>
      <p:sp>
        <p:nvSpPr>
          <p:cNvPr id="20" name="文本框 19"/>
          <p:cNvSpPr txBox="1"/>
          <p:nvPr/>
        </p:nvSpPr>
        <p:spPr>
          <a:xfrm>
            <a:off x="1946861" y="3224964"/>
            <a:ext cx="8280400" cy="922020"/>
          </a:xfrm>
          <a:prstGeom prst="rect">
            <a:avLst/>
          </a:prstGeom>
          <a:noFill/>
        </p:spPr>
        <p:txBody>
          <a:bodyPr wrap="square" rtlCol="0">
            <a:spAutoFit/>
          </a:bodyPr>
          <a:lstStyle/>
          <a:p>
            <a:pPr algn="ctr"/>
            <a:r>
              <a:rPr lang="zh-CN" altLang="en-US" sz="5400" b="1" dirty="0">
                <a:latin typeface="黑体" panose="02010609060101010101" charset="-122"/>
                <a:ea typeface="黑体" panose="02010609060101010101" charset="-122"/>
              </a:rPr>
              <a:t>研究计划</a:t>
            </a:r>
            <a:endParaRPr lang="zh-CN" altLang="en-US" sz="5400" b="1" dirty="0">
              <a:latin typeface="黑体" panose="02010609060101010101" charset="-122"/>
              <a:ea typeface="黑体" panose="02010609060101010101" charset="-122"/>
            </a:endParaRPr>
          </a:p>
        </p:txBody>
      </p:sp>
      <p:cxnSp>
        <p:nvCxnSpPr>
          <p:cNvPr id="22" name="直接连接符 21"/>
          <p:cNvCxnSpPr/>
          <p:nvPr/>
        </p:nvCxnSpPr>
        <p:spPr>
          <a:xfrm>
            <a:off x="5559028" y="5046436"/>
            <a:ext cx="1073944" cy="0"/>
          </a:xfrm>
          <a:prstGeom prst="line">
            <a:avLst/>
          </a:prstGeom>
          <a:ln w="28575">
            <a:solidFill>
              <a:srgbClr val="F2963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stretch>
            <a:fillRect/>
          </a:stretch>
        </p:blipFill>
        <p:spPr>
          <a:xfrm>
            <a:off x="-16510" y="-1"/>
            <a:ext cx="12192000" cy="6859051"/>
          </a:xfrm>
          <a:prstGeom prst="rect">
            <a:avLst/>
          </a:prstGeom>
        </p:spPr>
      </p:pic>
      <p:pic>
        <p:nvPicPr>
          <p:cNvPr id="32" name="图形 31"/>
          <p:cNvPicPr>
            <a:picLocks noChangeAspect="1"/>
          </p:cNvPicPr>
          <p:nvPr/>
        </p:nvPicPr>
        <p:blipFill>
          <a:blip r:embed="rId2"/>
          <a:stretch>
            <a:fillRect/>
          </a:stretch>
        </p:blipFill>
        <p:spPr>
          <a:xfrm>
            <a:off x="-17145" y="330200"/>
            <a:ext cx="12208510" cy="6197600"/>
          </a:xfrm>
          <a:prstGeom prst="rect">
            <a:avLst/>
          </a:prstGeom>
        </p:spPr>
      </p:pic>
      <p:cxnSp>
        <p:nvCxnSpPr>
          <p:cNvPr id="135" name="直接连接符 134"/>
          <p:cNvCxnSpPr/>
          <p:nvPr/>
        </p:nvCxnSpPr>
        <p:spPr>
          <a:xfrm flipV="1">
            <a:off x="599743" y="1135906"/>
            <a:ext cx="11198860" cy="19050"/>
          </a:xfrm>
          <a:prstGeom prst="line">
            <a:avLst/>
          </a:prstGeom>
          <a:ln w="15875">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圆角矩形 10"/>
          <p:cNvSpPr/>
          <p:nvPr/>
        </p:nvSpPr>
        <p:spPr>
          <a:xfrm>
            <a:off x="1708972" y="969992"/>
            <a:ext cx="1622153" cy="411490"/>
          </a:xfrm>
          <a:prstGeom prst="roundRect">
            <a:avLst>
              <a:gd name="adj" fmla="val 50000"/>
            </a:avLst>
          </a:prstGeom>
          <a:solidFill>
            <a:srgbClr val="003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圆角矩形 90"/>
          <p:cNvSpPr/>
          <p:nvPr/>
        </p:nvSpPr>
        <p:spPr>
          <a:xfrm>
            <a:off x="5446018" y="958562"/>
            <a:ext cx="1622153" cy="411490"/>
          </a:xfrm>
          <a:prstGeom prst="roundRect">
            <a:avLst>
              <a:gd name="adj" fmla="val 50000"/>
            </a:avLst>
          </a:prstGeom>
          <a:solidFill>
            <a:srgbClr val="003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94"/>
          <p:cNvSpPr/>
          <p:nvPr/>
        </p:nvSpPr>
        <p:spPr>
          <a:xfrm>
            <a:off x="9102419" y="1003647"/>
            <a:ext cx="1622153" cy="411490"/>
          </a:xfrm>
          <a:prstGeom prst="roundRect">
            <a:avLst>
              <a:gd name="adj" fmla="val 50000"/>
            </a:avLst>
          </a:prstGeom>
          <a:solidFill>
            <a:srgbClr val="003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3" name="组合 182"/>
          <p:cNvGrpSpPr/>
          <p:nvPr/>
        </p:nvGrpSpPr>
        <p:grpSpPr>
          <a:xfrm>
            <a:off x="628575" y="1520058"/>
            <a:ext cx="3759835" cy="4329430"/>
            <a:chOff x="414692" y="3691887"/>
            <a:chExt cx="3759835" cy="4329430"/>
          </a:xfrm>
        </p:grpSpPr>
        <p:cxnSp>
          <p:nvCxnSpPr>
            <p:cNvPr id="184" name="Straight Connector 8"/>
            <p:cNvCxnSpPr/>
            <p:nvPr/>
          </p:nvCxnSpPr>
          <p:spPr>
            <a:xfrm>
              <a:off x="1719599" y="5355909"/>
              <a:ext cx="304800" cy="0"/>
            </a:xfrm>
            <a:prstGeom prst="line">
              <a:avLst/>
            </a:prstGeom>
            <a:ln w="28575">
              <a:solidFill>
                <a:srgbClr val="003F76"/>
              </a:solidFill>
            </a:ln>
          </p:spPr>
          <p:style>
            <a:lnRef idx="1">
              <a:schemeClr val="accent1"/>
            </a:lnRef>
            <a:fillRef idx="0">
              <a:schemeClr val="accent1"/>
            </a:fillRef>
            <a:effectRef idx="0">
              <a:schemeClr val="accent1"/>
            </a:effectRef>
            <a:fontRef idx="minor">
              <a:schemeClr val="tx1"/>
            </a:fontRef>
          </p:style>
        </p:cxnSp>
        <p:grpSp>
          <p:nvGrpSpPr>
            <p:cNvPr id="185" name="组合 184"/>
            <p:cNvGrpSpPr/>
            <p:nvPr/>
          </p:nvGrpSpPr>
          <p:grpSpPr>
            <a:xfrm>
              <a:off x="414692" y="3691887"/>
              <a:ext cx="3759835" cy="4329430"/>
              <a:chOff x="75964" y="3028429"/>
              <a:chExt cx="3759835" cy="4329430"/>
            </a:xfrm>
          </p:grpSpPr>
          <p:sp>
            <p:nvSpPr>
              <p:cNvPr id="186" name="文本框 185"/>
              <p:cNvSpPr txBox="1"/>
              <p:nvPr/>
            </p:nvSpPr>
            <p:spPr>
              <a:xfrm>
                <a:off x="529354" y="3028429"/>
                <a:ext cx="2925445"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研究准备阶段（2024.05～2024.10）</a:t>
                </a:r>
                <a:endParaRPr lang="zh-CN" altLang="en-US" sz="20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sp>
            <p:nvSpPr>
              <p:cNvPr id="187" name="文本框 186"/>
              <p:cNvSpPr txBox="1"/>
              <p:nvPr/>
            </p:nvSpPr>
            <p:spPr>
              <a:xfrm>
                <a:off x="75964" y="4049509"/>
                <a:ext cx="3759835" cy="3308350"/>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rtlCol="0">
                <a:no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    </a:t>
                </a:r>
                <a:r>
                  <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结合《义务教育小学数学课程标准（2022年版）》以及相关文献，梳理低段“思考题”的内容分布与编排特点，发挥教材的价值，帮助教师更好地掌握“思考题”的结构及特征，为教师开展丰富的教学活动奠定认识基础。</a:t>
                </a:r>
                <a:endPar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grpSp>
      </p:grpSp>
      <p:grpSp>
        <p:nvGrpSpPr>
          <p:cNvPr id="188" name="组合 187"/>
          <p:cNvGrpSpPr/>
          <p:nvPr/>
        </p:nvGrpSpPr>
        <p:grpSpPr>
          <a:xfrm>
            <a:off x="4514211" y="1501643"/>
            <a:ext cx="3606800" cy="4326890"/>
            <a:chOff x="657262" y="3691887"/>
            <a:chExt cx="3606800" cy="4326890"/>
          </a:xfrm>
          <a:solidFill>
            <a:schemeClr val="bg1"/>
          </a:solidFill>
        </p:grpSpPr>
        <p:cxnSp>
          <p:nvCxnSpPr>
            <p:cNvPr id="189" name="Straight Connector 8"/>
            <p:cNvCxnSpPr/>
            <p:nvPr/>
          </p:nvCxnSpPr>
          <p:spPr>
            <a:xfrm>
              <a:off x="1719599" y="5355909"/>
              <a:ext cx="304800" cy="0"/>
            </a:xfrm>
            <a:prstGeom prst="line">
              <a:avLst/>
            </a:prstGeom>
            <a:grpFill/>
            <a:ln w="28575">
              <a:solidFill>
                <a:srgbClr val="003F76"/>
              </a:solidFill>
            </a:ln>
          </p:spPr>
          <p:style>
            <a:lnRef idx="1">
              <a:schemeClr val="accent1"/>
            </a:lnRef>
            <a:fillRef idx="0">
              <a:schemeClr val="accent1"/>
            </a:fillRef>
            <a:effectRef idx="0">
              <a:schemeClr val="accent1"/>
            </a:effectRef>
            <a:fontRef idx="minor">
              <a:schemeClr val="tx1"/>
            </a:fontRef>
          </p:style>
        </p:cxnSp>
        <p:grpSp>
          <p:nvGrpSpPr>
            <p:cNvPr id="190" name="组合 189"/>
            <p:cNvGrpSpPr/>
            <p:nvPr/>
          </p:nvGrpSpPr>
          <p:grpSpPr>
            <a:xfrm>
              <a:off x="657262" y="3691887"/>
              <a:ext cx="3606800" cy="4326890"/>
              <a:chOff x="318534" y="3028429"/>
              <a:chExt cx="3606800" cy="4326890"/>
            </a:xfrm>
            <a:grpFill/>
          </p:grpSpPr>
          <p:sp>
            <p:nvSpPr>
              <p:cNvPr id="191" name="文本框 190"/>
              <p:cNvSpPr txBox="1"/>
              <p:nvPr/>
            </p:nvSpPr>
            <p:spPr>
              <a:xfrm>
                <a:off x="919244" y="3028429"/>
                <a:ext cx="2578100" cy="706755"/>
              </a:xfrm>
              <a:prstGeom prst="rect">
                <a:avLst/>
              </a:prstGeom>
              <a:noFill/>
              <a:extLst>
                <a:ext uri="{909E8E84-426E-40DD-AFC4-6F175D3DCCD1}">
                  <a14:hiddenFill xmlns:a14="http://schemas.microsoft.com/office/drawing/2010/main">
                    <a:grp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实践探索阶段（2024.11～2025.12）</a:t>
                </a:r>
                <a:endParaRPr lang="zh-CN" altLang="en-US" sz="20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sp>
            <p:nvSpPr>
              <p:cNvPr id="192" name="文本框 191"/>
              <p:cNvSpPr txBox="1"/>
              <p:nvPr/>
            </p:nvSpPr>
            <p:spPr>
              <a:xfrm>
                <a:off x="318534" y="4032999"/>
                <a:ext cx="3606800" cy="3322320"/>
              </a:xfrm>
              <a:prstGeom prst="rect">
                <a:avLst/>
              </a:prstGeom>
              <a:grpFill/>
              <a:ln>
                <a:solidFill>
                  <a:schemeClr val="accent1"/>
                </a:solidFill>
              </a:ln>
            </p:spPr>
            <p:txBody>
              <a:bodyPr wrap="square" rtlCol="0">
                <a:no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    </a:t>
                </a:r>
                <a:r>
                  <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立足学生的发展差异，结合低段“思考题”的具体内容，有效地挖掘出低段“思考题”中核心素养的具体表现，选择能引发学生思考的教学方式，从而达到不同的人在数学上得到不同的发展。</a:t>
                </a:r>
                <a:endPar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grpSp>
      </p:grpSp>
      <p:grpSp>
        <p:nvGrpSpPr>
          <p:cNvPr id="193" name="组合 192"/>
          <p:cNvGrpSpPr/>
          <p:nvPr/>
        </p:nvGrpSpPr>
        <p:grpSpPr>
          <a:xfrm>
            <a:off x="8263322" y="1497833"/>
            <a:ext cx="3776345" cy="4294505"/>
            <a:chOff x="259117" y="3740782"/>
            <a:chExt cx="3776345" cy="4294505"/>
          </a:xfrm>
        </p:grpSpPr>
        <p:cxnSp>
          <p:nvCxnSpPr>
            <p:cNvPr id="194" name="Straight Connector 8"/>
            <p:cNvCxnSpPr/>
            <p:nvPr/>
          </p:nvCxnSpPr>
          <p:spPr>
            <a:xfrm>
              <a:off x="1719599" y="5355909"/>
              <a:ext cx="304800" cy="0"/>
            </a:xfrm>
            <a:prstGeom prst="line">
              <a:avLst/>
            </a:prstGeom>
            <a:ln w="28575">
              <a:solidFill>
                <a:srgbClr val="003F76"/>
              </a:solidFill>
            </a:ln>
          </p:spPr>
          <p:style>
            <a:lnRef idx="1">
              <a:schemeClr val="accent1"/>
            </a:lnRef>
            <a:fillRef idx="0">
              <a:schemeClr val="accent1"/>
            </a:fillRef>
            <a:effectRef idx="0">
              <a:schemeClr val="accent1"/>
            </a:effectRef>
            <a:fontRef idx="minor">
              <a:schemeClr val="tx1"/>
            </a:fontRef>
          </p:style>
        </p:cxnSp>
        <p:grpSp>
          <p:nvGrpSpPr>
            <p:cNvPr id="195" name="组合 194"/>
            <p:cNvGrpSpPr/>
            <p:nvPr/>
          </p:nvGrpSpPr>
          <p:grpSpPr>
            <a:xfrm>
              <a:off x="259117" y="3740782"/>
              <a:ext cx="3776345" cy="4294505"/>
              <a:chOff x="-79611" y="3077324"/>
              <a:chExt cx="3776345" cy="4294505"/>
            </a:xfrm>
          </p:grpSpPr>
          <p:sp>
            <p:nvSpPr>
              <p:cNvPr id="196" name="文本框 195"/>
              <p:cNvSpPr txBox="1"/>
              <p:nvPr/>
            </p:nvSpPr>
            <p:spPr>
              <a:xfrm>
                <a:off x="376954" y="3077324"/>
                <a:ext cx="26860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总结提升阶段（2025.12～2026.04）</a:t>
                </a:r>
                <a:endParaRPr lang="zh-CN" altLang="en-US" sz="20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sp>
            <p:nvSpPr>
              <p:cNvPr id="197" name="文本框 196"/>
              <p:cNvSpPr txBox="1"/>
              <p:nvPr/>
            </p:nvSpPr>
            <p:spPr>
              <a:xfrm>
                <a:off x="-79611" y="4048874"/>
                <a:ext cx="3776345" cy="332295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    </a:t>
                </a:r>
                <a:r>
                  <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在基于上述内容研究的基础上，统整研究成果，制订指向数学核心素养的“思考题”教学目标，根据具体的案例，丰富教学方式，发挥每一种教学方式的价值，为一线教师培养学生数学核心素养的教学提供实践参考。</a:t>
                </a:r>
                <a:endPar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grpSp>
      </p:grpSp>
      <p:sp>
        <p:nvSpPr>
          <p:cNvPr id="203" name="文本框 202"/>
          <p:cNvSpPr txBox="1"/>
          <p:nvPr/>
        </p:nvSpPr>
        <p:spPr>
          <a:xfrm>
            <a:off x="2071527" y="1003993"/>
            <a:ext cx="89484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01</a:t>
            </a:r>
            <a:endParaRPr lang="zh-CN" altLang="en-US" dirty="0">
              <a:solidFill>
                <a:schemeClr val="bg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sp>
        <p:nvSpPr>
          <p:cNvPr id="204" name="文本框 203"/>
          <p:cNvSpPr txBox="1"/>
          <p:nvPr/>
        </p:nvSpPr>
        <p:spPr>
          <a:xfrm>
            <a:off x="5808573" y="992563"/>
            <a:ext cx="89484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02</a:t>
            </a:r>
            <a:endParaRPr lang="zh-CN" altLang="en-US" dirty="0">
              <a:solidFill>
                <a:schemeClr val="bg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sp>
        <p:nvSpPr>
          <p:cNvPr id="205" name="文本框 204"/>
          <p:cNvSpPr txBox="1"/>
          <p:nvPr/>
        </p:nvSpPr>
        <p:spPr>
          <a:xfrm>
            <a:off x="9464974" y="1037648"/>
            <a:ext cx="89484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03</a:t>
            </a:r>
            <a:endParaRPr lang="zh-CN" altLang="en-US" dirty="0">
              <a:solidFill>
                <a:schemeClr val="bg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sp>
        <p:nvSpPr>
          <p:cNvPr id="2" name="文本框 1"/>
          <p:cNvSpPr txBox="1"/>
          <p:nvPr>
            <p:custDataLst>
              <p:tags r:id="rId3"/>
            </p:custDataLst>
          </p:nvPr>
        </p:nvSpPr>
        <p:spPr>
          <a:xfrm>
            <a:off x="3562350" y="436245"/>
            <a:ext cx="4952365"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一、研究阶段与研究任务</a:t>
            </a:r>
            <a:endParaRPr lang="zh-CN" altLang="en-US" sz="2800" b="1"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stretch>
            <a:fillRect/>
          </a:stretch>
        </p:blipFill>
        <p:spPr>
          <a:xfrm>
            <a:off x="0" y="-1"/>
            <a:ext cx="12192000" cy="6859051"/>
          </a:xfrm>
          <a:prstGeom prst="rect">
            <a:avLst/>
          </a:prstGeom>
        </p:spPr>
      </p:pic>
      <p:pic>
        <p:nvPicPr>
          <p:cNvPr id="32" name="图形 31"/>
          <p:cNvPicPr>
            <a:picLocks noChangeAspect="1"/>
          </p:cNvPicPr>
          <p:nvPr/>
        </p:nvPicPr>
        <p:blipFill>
          <a:blip r:embed="rId2"/>
          <a:stretch>
            <a:fillRect/>
          </a:stretch>
        </p:blipFill>
        <p:spPr>
          <a:xfrm>
            <a:off x="342900" y="330200"/>
            <a:ext cx="11518900" cy="6197600"/>
          </a:xfrm>
          <a:prstGeom prst="rect">
            <a:avLst/>
          </a:prstGeom>
        </p:spPr>
      </p:pic>
      <p:sp>
        <p:nvSpPr>
          <p:cNvPr id="17" name="文本框 16"/>
          <p:cNvSpPr txBox="1"/>
          <p:nvPr/>
        </p:nvSpPr>
        <p:spPr>
          <a:xfrm>
            <a:off x="4615815" y="436245"/>
            <a:ext cx="3466465"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二、责任分工</a:t>
            </a:r>
            <a:endParaRPr lang="zh-CN" altLang="en-US" sz="2800" b="1" dirty="0">
              <a:latin typeface="黑体" panose="02010609060101010101" charset="-122"/>
              <a:ea typeface="黑体" panose="02010609060101010101" charset="-122"/>
            </a:endParaRPr>
          </a:p>
        </p:txBody>
      </p:sp>
      <p:grpSp>
        <p:nvGrpSpPr>
          <p:cNvPr id="46" name="组合 45"/>
          <p:cNvGrpSpPr/>
          <p:nvPr/>
        </p:nvGrpSpPr>
        <p:grpSpPr>
          <a:xfrm>
            <a:off x="-777839" y="78128"/>
            <a:ext cx="431800" cy="1035200"/>
            <a:chOff x="-777839" y="78128"/>
            <a:chExt cx="431800" cy="1035200"/>
          </a:xfrm>
        </p:grpSpPr>
        <p:sp>
          <p:nvSpPr>
            <p:cNvPr id="47" name="矩形 46"/>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企业微信截图_17185846809225"/>
          <p:cNvPicPr>
            <a:picLocks noChangeAspect="1"/>
          </p:cNvPicPr>
          <p:nvPr/>
        </p:nvPicPr>
        <p:blipFill>
          <a:blip r:embed="rId3"/>
          <a:stretch>
            <a:fillRect/>
          </a:stretch>
        </p:blipFill>
        <p:spPr>
          <a:xfrm>
            <a:off x="1630045" y="1188085"/>
            <a:ext cx="9064625" cy="44831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stretch>
            <a:fillRect/>
          </a:stretch>
        </p:blipFill>
        <p:spPr>
          <a:xfrm>
            <a:off x="0" y="-1"/>
            <a:ext cx="12192000" cy="6859051"/>
          </a:xfrm>
          <a:prstGeom prst="rect">
            <a:avLst/>
          </a:prstGeom>
        </p:spPr>
      </p:pic>
      <p:pic>
        <p:nvPicPr>
          <p:cNvPr id="32" name="图形 31"/>
          <p:cNvPicPr>
            <a:picLocks noChangeAspect="1"/>
          </p:cNvPicPr>
          <p:nvPr/>
        </p:nvPicPr>
        <p:blipFill>
          <a:blip r:embed="rId2"/>
          <a:stretch>
            <a:fillRect/>
          </a:stretch>
        </p:blipFill>
        <p:spPr>
          <a:xfrm>
            <a:off x="342900" y="330200"/>
            <a:ext cx="11518900" cy="6197600"/>
          </a:xfrm>
          <a:prstGeom prst="rect">
            <a:avLst/>
          </a:prstGeom>
        </p:spPr>
      </p:pic>
      <p:sp>
        <p:nvSpPr>
          <p:cNvPr id="45" name="文本框 44"/>
          <p:cNvSpPr txBox="1"/>
          <p:nvPr/>
        </p:nvSpPr>
        <p:spPr>
          <a:xfrm>
            <a:off x="4389120" y="455295"/>
            <a:ext cx="3744595"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三、阶段性研究成果</a:t>
            </a:r>
            <a:endParaRPr lang="zh-CN" altLang="en-US" sz="2800" b="1" dirty="0">
              <a:latin typeface="黑体" panose="02010609060101010101" charset="-122"/>
              <a:ea typeface="黑体" panose="02010609060101010101" charset="-122"/>
            </a:endParaRPr>
          </a:p>
        </p:txBody>
      </p:sp>
      <p:grpSp>
        <p:nvGrpSpPr>
          <p:cNvPr id="5" name="组合 4"/>
          <p:cNvGrpSpPr/>
          <p:nvPr/>
        </p:nvGrpSpPr>
        <p:grpSpPr>
          <a:xfrm>
            <a:off x="986155" y="2794635"/>
            <a:ext cx="2063750" cy="2048510"/>
            <a:chOff x="1324768" y="2749994"/>
            <a:chExt cx="2063916" cy="2063916"/>
          </a:xfrm>
        </p:grpSpPr>
        <p:sp>
          <p:nvSpPr>
            <p:cNvPr id="46" name="Freeform 5"/>
            <p:cNvSpPr/>
            <p:nvPr/>
          </p:nvSpPr>
          <p:spPr>
            <a:xfrm>
              <a:off x="1562839" y="3320287"/>
              <a:ext cx="1587774" cy="923330"/>
            </a:xfrm>
            <a:custGeom>
              <a:avLst/>
              <a:gdLst/>
              <a:ahLst/>
              <a:cxnLst>
                <a:cxn ang="0">
                  <a:pos x="wd2" y="hd2"/>
                </a:cxn>
                <a:cxn ang="5400000">
                  <a:pos x="wd2" y="hd2"/>
                </a:cxn>
                <a:cxn ang="10800000">
                  <a:pos x="wd2" y="hd2"/>
                </a:cxn>
                <a:cxn ang="16200000">
                  <a:pos x="wd2" y="hd2"/>
                </a:cxn>
              </a:cxnLst>
              <a:rect l="0" t="0" r="r" b="b"/>
              <a:pathLst>
                <a:path w="21600" h="21600" extrusionOk="0">
                  <a:moveTo>
                    <a:pt x="20978" y="16267"/>
                  </a:moveTo>
                  <a:cubicBezTo>
                    <a:pt x="20978" y="15467"/>
                    <a:pt x="20823" y="14933"/>
                    <a:pt x="20357" y="14933"/>
                  </a:cubicBezTo>
                  <a:cubicBezTo>
                    <a:pt x="20357" y="7200"/>
                    <a:pt x="20357" y="7200"/>
                    <a:pt x="20357" y="7200"/>
                  </a:cubicBezTo>
                  <a:cubicBezTo>
                    <a:pt x="21600" y="6400"/>
                    <a:pt x="21600" y="6400"/>
                    <a:pt x="21600" y="6400"/>
                  </a:cubicBezTo>
                  <a:cubicBezTo>
                    <a:pt x="10878" y="0"/>
                    <a:pt x="10878" y="0"/>
                    <a:pt x="10878" y="0"/>
                  </a:cubicBezTo>
                  <a:cubicBezTo>
                    <a:pt x="0" y="6400"/>
                    <a:pt x="0" y="6400"/>
                    <a:pt x="0" y="6400"/>
                  </a:cubicBezTo>
                  <a:cubicBezTo>
                    <a:pt x="10878" y="12800"/>
                    <a:pt x="10878" y="12800"/>
                    <a:pt x="10878" y="12800"/>
                  </a:cubicBezTo>
                  <a:cubicBezTo>
                    <a:pt x="19735" y="7467"/>
                    <a:pt x="19735" y="7467"/>
                    <a:pt x="19735" y="7467"/>
                  </a:cubicBezTo>
                  <a:cubicBezTo>
                    <a:pt x="19735" y="14933"/>
                    <a:pt x="19735" y="14933"/>
                    <a:pt x="19735" y="14933"/>
                  </a:cubicBezTo>
                  <a:cubicBezTo>
                    <a:pt x="19424" y="14933"/>
                    <a:pt x="19114" y="15467"/>
                    <a:pt x="19114" y="16267"/>
                  </a:cubicBezTo>
                  <a:cubicBezTo>
                    <a:pt x="19114" y="16800"/>
                    <a:pt x="19424" y="17067"/>
                    <a:pt x="19580" y="17067"/>
                  </a:cubicBezTo>
                  <a:cubicBezTo>
                    <a:pt x="19114" y="21600"/>
                    <a:pt x="19114" y="21600"/>
                    <a:pt x="19114" y="21600"/>
                  </a:cubicBezTo>
                  <a:cubicBezTo>
                    <a:pt x="20978" y="21600"/>
                    <a:pt x="20978" y="21600"/>
                    <a:pt x="20978" y="21600"/>
                  </a:cubicBezTo>
                  <a:cubicBezTo>
                    <a:pt x="20512" y="17067"/>
                    <a:pt x="20512" y="17067"/>
                    <a:pt x="20512" y="17067"/>
                  </a:cubicBezTo>
                  <a:cubicBezTo>
                    <a:pt x="20823" y="17067"/>
                    <a:pt x="20978" y="16800"/>
                    <a:pt x="20978" y="16267"/>
                  </a:cubicBezTo>
                  <a:close/>
                  <a:moveTo>
                    <a:pt x="4351" y="11200"/>
                  </a:moveTo>
                  <a:cubicBezTo>
                    <a:pt x="4351" y="18400"/>
                    <a:pt x="4351" y="18400"/>
                    <a:pt x="4351" y="18400"/>
                  </a:cubicBezTo>
                  <a:cubicBezTo>
                    <a:pt x="4351" y="20267"/>
                    <a:pt x="7304" y="21600"/>
                    <a:pt x="10878" y="21600"/>
                  </a:cubicBezTo>
                  <a:cubicBezTo>
                    <a:pt x="14296" y="21600"/>
                    <a:pt x="17249" y="20267"/>
                    <a:pt x="17249" y="18400"/>
                  </a:cubicBezTo>
                  <a:cubicBezTo>
                    <a:pt x="17249" y="11200"/>
                    <a:pt x="17249" y="11200"/>
                    <a:pt x="17249" y="11200"/>
                  </a:cubicBezTo>
                  <a:cubicBezTo>
                    <a:pt x="10878" y="14933"/>
                    <a:pt x="10878" y="14933"/>
                    <a:pt x="10878" y="14933"/>
                  </a:cubicBezTo>
                  <a:lnTo>
                    <a:pt x="4351" y="11200"/>
                  </a:lnTo>
                  <a:close/>
                </a:path>
              </a:pathLst>
            </a:custGeom>
            <a:solidFill>
              <a:srgbClr val="1E1E20"/>
            </a:solidFill>
            <a:ln w="12700" cap="flat">
              <a:noFill/>
              <a:miter lim="400000"/>
            </a:ln>
            <a:effectLst/>
          </p:spPr>
          <p:txBody>
            <a:bodyPr wrap="square" lIns="91439" tIns="91439" rIns="91439" bIns="91439" numCol="1" anchor="t">
              <a:noAutofit/>
            </a:bodyPr>
            <a:lstStyle/>
            <a:p/>
          </p:txBody>
        </p:sp>
        <p:sp>
          <p:nvSpPr>
            <p:cNvPr id="4" name="椭圆 3"/>
            <p:cNvSpPr/>
            <p:nvPr/>
          </p:nvSpPr>
          <p:spPr>
            <a:xfrm>
              <a:off x="1324768" y="2749994"/>
              <a:ext cx="2063916" cy="206391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企业微信截图_17185847691000"/>
          <p:cNvPicPr>
            <a:picLocks noChangeAspect="1"/>
          </p:cNvPicPr>
          <p:nvPr/>
        </p:nvPicPr>
        <p:blipFill>
          <a:blip r:embed="rId3"/>
          <a:stretch>
            <a:fillRect/>
          </a:stretch>
        </p:blipFill>
        <p:spPr>
          <a:xfrm>
            <a:off x="3846830" y="1255395"/>
            <a:ext cx="6492875" cy="49117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12192000" cy="6859051"/>
          </a:xfrm>
          <a:prstGeom prst="rect">
            <a:avLst/>
          </a:prstGeom>
        </p:spPr>
      </p:pic>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30200"/>
            <a:ext cx="11518900" cy="6197600"/>
          </a:xfrm>
          <a:prstGeom prst="rect">
            <a:avLst/>
          </a:prstGeom>
        </p:spPr>
      </p:pic>
      <p:pic>
        <p:nvPicPr>
          <p:cNvPr id="34" name="图形 3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8534" y="2801257"/>
            <a:ext cx="3903466" cy="4056743"/>
          </a:xfrm>
          <a:prstGeom prst="rect">
            <a:avLst/>
          </a:prstGeom>
        </p:spPr>
      </p:pic>
      <p:pic>
        <p:nvPicPr>
          <p:cNvPr id="36" name="图形 3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 y="-1050"/>
            <a:ext cx="4065083" cy="4224707"/>
          </a:xfrm>
          <a:prstGeom prst="rect">
            <a:avLst/>
          </a:prstGeom>
        </p:spPr>
      </p:pic>
      <p:grpSp>
        <p:nvGrpSpPr>
          <p:cNvPr id="18" name="组合 17"/>
          <p:cNvGrpSpPr/>
          <p:nvPr/>
        </p:nvGrpSpPr>
        <p:grpSpPr>
          <a:xfrm>
            <a:off x="1626606" y="2507863"/>
            <a:ext cx="2466696" cy="1103267"/>
            <a:chOff x="1941286" y="2801257"/>
            <a:chExt cx="2466696" cy="1103267"/>
          </a:xfrm>
        </p:grpSpPr>
        <p:sp>
          <p:nvSpPr>
            <p:cNvPr id="10" name="文本框 9"/>
            <p:cNvSpPr txBox="1"/>
            <p:nvPr/>
          </p:nvSpPr>
          <p:spPr>
            <a:xfrm>
              <a:off x="1941286" y="2801257"/>
              <a:ext cx="2466696" cy="1015663"/>
            </a:xfrm>
            <a:prstGeom prst="rect">
              <a:avLst/>
            </a:prstGeom>
            <a:noFill/>
          </p:spPr>
          <p:txBody>
            <a:bodyPr wrap="square" rtlCol="0">
              <a:spAutoFit/>
            </a:bodyPr>
            <a:lstStyle/>
            <a:p>
              <a:pPr algn="ctr"/>
              <a:r>
                <a:rPr lang="zh-CN" altLang="en-US" sz="6000" dirty="0">
                  <a:solidFill>
                    <a:srgbClr val="003F76"/>
                  </a:solidFill>
                  <a:latin typeface="汉仪大宋简" panose="02010609000101010101" pitchFamily="49" charset="-122"/>
                  <a:ea typeface="汉仪大宋简" panose="02010609000101010101" pitchFamily="49" charset="-122"/>
                </a:rPr>
                <a:t>目录</a:t>
              </a:r>
              <a:endParaRPr lang="zh-CN" altLang="en-US" sz="6000" dirty="0">
                <a:solidFill>
                  <a:srgbClr val="003F76"/>
                </a:solidFill>
                <a:latin typeface="汉仪大宋简" panose="02010609000101010101" pitchFamily="49" charset="-122"/>
                <a:ea typeface="汉仪大宋简" panose="02010609000101010101" pitchFamily="49" charset="-122"/>
              </a:endParaRPr>
            </a:p>
          </p:txBody>
        </p:sp>
        <p:cxnSp>
          <p:nvCxnSpPr>
            <p:cNvPr id="19" name="直接连接符 18"/>
            <p:cNvCxnSpPr/>
            <p:nvPr/>
          </p:nvCxnSpPr>
          <p:spPr>
            <a:xfrm>
              <a:off x="2935934" y="3904524"/>
              <a:ext cx="551486" cy="0"/>
            </a:xfrm>
            <a:prstGeom prst="line">
              <a:avLst/>
            </a:prstGeom>
            <a:ln w="28575">
              <a:solidFill>
                <a:srgbClr val="F29635"/>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custDataLst>
              <p:tags r:id="rId9"/>
            </p:custDataLst>
          </p:nvPr>
        </p:nvSpPr>
        <p:spPr>
          <a:xfrm>
            <a:off x="5362194" y="1360189"/>
            <a:ext cx="725714" cy="725714"/>
          </a:xfrm>
          <a:prstGeom prst="ellipse">
            <a:avLst/>
          </a:prstGeom>
          <a:solidFill>
            <a:srgbClr val="003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custDataLst>
              <p:tags r:id="rId10"/>
            </p:custDataLst>
          </p:nvPr>
        </p:nvSpPr>
        <p:spPr>
          <a:xfrm>
            <a:off x="5362194" y="1456726"/>
            <a:ext cx="715818" cy="492443"/>
          </a:xfrm>
          <a:prstGeom prst="rect">
            <a:avLst/>
          </a:prstGeom>
          <a:noFill/>
        </p:spPr>
        <p:txBody>
          <a:bodyPr wrap="square" rtlCol="0">
            <a:spAutoFit/>
          </a:bodyPr>
          <a:lstStyle/>
          <a:p>
            <a:pPr algn="ctr"/>
            <a:r>
              <a:rPr lang="en-US" altLang="zh-CN" sz="2600" b="1" dirty="0">
                <a:solidFill>
                  <a:schemeClr val="bg1"/>
                </a:solidFill>
                <a:latin typeface="+mn-ea"/>
              </a:rPr>
              <a:t>01</a:t>
            </a:r>
            <a:endParaRPr lang="zh-CN" altLang="en-US" sz="2600" b="1" dirty="0">
              <a:solidFill>
                <a:schemeClr val="bg1"/>
              </a:solidFill>
              <a:latin typeface="+mn-ea"/>
            </a:endParaRPr>
          </a:p>
        </p:txBody>
      </p:sp>
      <p:sp>
        <p:nvSpPr>
          <p:cNvPr id="33" name="文本框 32"/>
          <p:cNvSpPr txBox="1"/>
          <p:nvPr>
            <p:custDataLst>
              <p:tags r:id="rId11"/>
            </p:custDataLst>
          </p:nvPr>
        </p:nvSpPr>
        <p:spPr>
          <a:xfrm>
            <a:off x="6408420" y="1456690"/>
            <a:ext cx="3552825" cy="52197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已有研究述评</a:t>
            </a:r>
            <a:endParaRPr lang="zh-CN" altLang="en-US" sz="2800" b="1" dirty="0">
              <a:latin typeface="黑体" panose="02010609060101010101" charset="-122"/>
              <a:ea typeface="黑体" panose="02010609060101010101" charset="-122"/>
            </a:endParaRPr>
          </a:p>
        </p:txBody>
      </p:sp>
      <p:sp>
        <p:nvSpPr>
          <p:cNvPr id="38" name="椭圆 37"/>
          <p:cNvSpPr/>
          <p:nvPr>
            <p:custDataLst>
              <p:tags r:id="rId12"/>
            </p:custDataLst>
          </p:nvPr>
        </p:nvSpPr>
        <p:spPr>
          <a:xfrm>
            <a:off x="5362194" y="2551945"/>
            <a:ext cx="725714" cy="725714"/>
          </a:xfrm>
          <a:prstGeom prst="ellipse">
            <a:avLst/>
          </a:prstGeom>
          <a:solidFill>
            <a:srgbClr val="003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13"/>
            </p:custDataLst>
          </p:nvPr>
        </p:nvSpPr>
        <p:spPr>
          <a:xfrm>
            <a:off x="5362194" y="2668580"/>
            <a:ext cx="715818" cy="492443"/>
          </a:xfrm>
          <a:prstGeom prst="rect">
            <a:avLst/>
          </a:prstGeom>
          <a:noFill/>
        </p:spPr>
        <p:txBody>
          <a:bodyPr wrap="square" rtlCol="0">
            <a:spAutoFit/>
          </a:bodyPr>
          <a:lstStyle>
            <a:defPPr>
              <a:defRPr lang="zh-CN"/>
            </a:defPPr>
            <a:lvl1pPr algn="ctr">
              <a:defRPr sz="2600" b="1">
                <a:solidFill>
                  <a:schemeClr val="bg1"/>
                </a:solidFill>
                <a:latin typeface="+mn-ea"/>
              </a:defRPr>
            </a:lvl1pPr>
          </a:lstStyle>
          <a:p>
            <a:r>
              <a:rPr lang="en-US" altLang="zh-CN" dirty="0"/>
              <a:t>02</a:t>
            </a:r>
            <a:endParaRPr lang="zh-CN" altLang="en-US" dirty="0"/>
          </a:p>
        </p:txBody>
      </p:sp>
      <p:sp>
        <p:nvSpPr>
          <p:cNvPr id="40" name="文本框 39"/>
          <p:cNvSpPr txBox="1"/>
          <p:nvPr>
            <p:custDataLst>
              <p:tags r:id="rId14"/>
            </p:custDataLst>
          </p:nvPr>
        </p:nvSpPr>
        <p:spPr>
          <a:xfrm>
            <a:off x="6408251" y="2668518"/>
            <a:ext cx="3553064" cy="52197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对课题的认识与理解</a:t>
            </a:r>
            <a:endParaRPr lang="zh-CN" altLang="en-US" sz="2800" b="1" dirty="0">
              <a:latin typeface="黑体" panose="02010609060101010101" charset="-122"/>
              <a:ea typeface="黑体" panose="02010609060101010101" charset="-122"/>
            </a:endParaRPr>
          </a:p>
        </p:txBody>
      </p:sp>
      <p:sp>
        <p:nvSpPr>
          <p:cNvPr id="43" name="椭圆 42"/>
          <p:cNvSpPr/>
          <p:nvPr>
            <p:custDataLst>
              <p:tags r:id="rId15"/>
            </p:custDataLst>
          </p:nvPr>
        </p:nvSpPr>
        <p:spPr>
          <a:xfrm>
            <a:off x="5362194" y="3743701"/>
            <a:ext cx="725714" cy="725714"/>
          </a:xfrm>
          <a:prstGeom prst="ellipse">
            <a:avLst/>
          </a:prstGeom>
          <a:solidFill>
            <a:srgbClr val="003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custDataLst>
              <p:tags r:id="rId16"/>
            </p:custDataLst>
          </p:nvPr>
        </p:nvSpPr>
        <p:spPr>
          <a:xfrm>
            <a:off x="5359149" y="3860336"/>
            <a:ext cx="715818" cy="492443"/>
          </a:xfrm>
          <a:prstGeom prst="rect">
            <a:avLst/>
          </a:prstGeom>
          <a:noFill/>
        </p:spPr>
        <p:txBody>
          <a:bodyPr wrap="square" rtlCol="0">
            <a:spAutoFit/>
          </a:bodyPr>
          <a:lstStyle>
            <a:defPPr>
              <a:defRPr lang="zh-CN"/>
            </a:defPPr>
            <a:lvl1pPr algn="ctr">
              <a:defRPr sz="2600" b="1">
                <a:solidFill>
                  <a:schemeClr val="bg1"/>
                </a:solidFill>
                <a:latin typeface="+mn-ea"/>
              </a:defRPr>
            </a:lvl1pPr>
          </a:lstStyle>
          <a:p>
            <a:r>
              <a:rPr lang="en-US" altLang="zh-CN" dirty="0"/>
              <a:t>03</a:t>
            </a:r>
            <a:endParaRPr lang="zh-CN" altLang="en-US" dirty="0"/>
          </a:p>
        </p:txBody>
      </p:sp>
      <p:sp>
        <p:nvSpPr>
          <p:cNvPr id="45" name="文本框 44"/>
          <p:cNvSpPr txBox="1"/>
          <p:nvPr>
            <p:custDataLst>
              <p:tags r:id="rId17"/>
            </p:custDataLst>
          </p:nvPr>
        </p:nvSpPr>
        <p:spPr>
          <a:xfrm>
            <a:off x="6408420" y="3846830"/>
            <a:ext cx="3552825" cy="52197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研究的目标与内容</a:t>
            </a:r>
            <a:endParaRPr lang="zh-CN" altLang="en-US" sz="2800" b="1" dirty="0">
              <a:latin typeface="黑体" panose="02010609060101010101" charset="-122"/>
              <a:ea typeface="黑体" panose="02010609060101010101" charset="-122"/>
            </a:endParaRPr>
          </a:p>
        </p:txBody>
      </p:sp>
      <p:sp>
        <p:nvSpPr>
          <p:cNvPr id="48" name="椭圆 47"/>
          <p:cNvSpPr/>
          <p:nvPr>
            <p:custDataLst>
              <p:tags r:id="rId18"/>
            </p:custDataLst>
          </p:nvPr>
        </p:nvSpPr>
        <p:spPr>
          <a:xfrm>
            <a:off x="5362194" y="4935457"/>
            <a:ext cx="725714" cy="725714"/>
          </a:xfrm>
          <a:prstGeom prst="ellipse">
            <a:avLst/>
          </a:prstGeom>
          <a:solidFill>
            <a:srgbClr val="003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custDataLst>
              <p:tags r:id="rId19"/>
            </p:custDataLst>
          </p:nvPr>
        </p:nvSpPr>
        <p:spPr>
          <a:xfrm>
            <a:off x="5356850" y="5042954"/>
            <a:ext cx="715818" cy="492443"/>
          </a:xfrm>
          <a:prstGeom prst="rect">
            <a:avLst/>
          </a:prstGeom>
          <a:noFill/>
        </p:spPr>
        <p:txBody>
          <a:bodyPr wrap="square" rtlCol="0">
            <a:spAutoFit/>
          </a:bodyPr>
          <a:lstStyle>
            <a:defPPr>
              <a:defRPr lang="zh-CN"/>
            </a:defPPr>
            <a:lvl1pPr algn="ctr">
              <a:defRPr sz="2600" b="1">
                <a:solidFill>
                  <a:schemeClr val="bg1"/>
                </a:solidFill>
                <a:latin typeface="+mn-ea"/>
              </a:defRPr>
            </a:lvl1pPr>
          </a:lstStyle>
          <a:p>
            <a:r>
              <a:rPr lang="en-US" altLang="zh-CN" dirty="0"/>
              <a:t>04</a:t>
            </a:r>
            <a:endParaRPr lang="zh-CN" altLang="en-US" dirty="0"/>
          </a:p>
        </p:txBody>
      </p:sp>
      <p:sp>
        <p:nvSpPr>
          <p:cNvPr id="50" name="文本框 49"/>
          <p:cNvSpPr txBox="1"/>
          <p:nvPr>
            <p:custDataLst>
              <p:tags r:id="rId20"/>
            </p:custDataLst>
          </p:nvPr>
        </p:nvSpPr>
        <p:spPr>
          <a:xfrm>
            <a:off x="6471751" y="5043140"/>
            <a:ext cx="3553064" cy="52197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研究计划</a:t>
            </a:r>
            <a:endParaRPr lang="zh-CN" altLang="en-US" sz="2800" b="1" dirty="0">
              <a:latin typeface="黑体" panose="02010609060101010101" charset="-122"/>
              <a:ea typeface="黑体" panose="02010609060101010101" charset="-122"/>
            </a:endParaRPr>
          </a:p>
        </p:txBody>
      </p:sp>
      <p:grpSp>
        <p:nvGrpSpPr>
          <p:cNvPr id="52" name="组合 51"/>
          <p:cNvGrpSpPr/>
          <p:nvPr/>
        </p:nvGrpSpPr>
        <p:grpSpPr>
          <a:xfrm>
            <a:off x="-777839" y="78128"/>
            <a:ext cx="431800" cy="1035200"/>
            <a:chOff x="-777839" y="78128"/>
            <a:chExt cx="431800" cy="1035200"/>
          </a:xfrm>
        </p:grpSpPr>
        <p:sp>
          <p:nvSpPr>
            <p:cNvPr id="53" name="矩形 52"/>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stretch>
            <a:fillRect/>
          </a:stretch>
        </p:blipFill>
        <p:spPr>
          <a:xfrm>
            <a:off x="0" y="-1"/>
            <a:ext cx="12192000" cy="6859051"/>
          </a:xfrm>
          <a:prstGeom prst="rect">
            <a:avLst/>
          </a:prstGeom>
        </p:spPr>
      </p:pic>
      <p:pic>
        <p:nvPicPr>
          <p:cNvPr id="32" name="图形 31"/>
          <p:cNvPicPr>
            <a:picLocks noChangeAspect="1"/>
          </p:cNvPicPr>
          <p:nvPr/>
        </p:nvPicPr>
        <p:blipFill>
          <a:blip r:embed="rId2"/>
          <a:stretch>
            <a:fillRect/>
          </a:stretch>
        </p:blipFill>
        <p:spPr>
          <a:xfrm>
            <a:off x="342900" y="330200"/>
            <a:ext cx="11518900" cy="6197600"/>
          </a:xfrm>
          <a:prstGeom prst="rect">
            <a:avLst/>
          </a:prstGeom>
        </p:spPr>
      </p:pic>
      <p:pic>
        <p:nvPicPr>
          <p:cNvPr id="34" name="图形 33"/>
          <p:cNvPicPr>
            <a:picLocks noChangeAspect="1"/>
          </p:cNvPicPr>
          <p:nvPr/>
        </p:nvPicPr>
        <p:blipFill>
          <a:blip r:embed="rId3"/>
          <a:stretch>
            <a:fillRect/>
          </a:stretch>
        </p:blipFill>
        <p:spPr>
          <a:xfrm>
            <a:off x="8288534" y="2801257"/>
            <a:ext cx="3903466" cy="4056743"/>
          </a:xfrm>
          <a:prstGeom prst="rect">
            <a:avLst/>
          </a:prstGeom>
        </p:spPr>
      </p:pic>
      <p:pic>
        <p:nvPicPr>
          <p:cNvPr id="36" name="图形 35"/>
          <p:cNvPicPr>
            <a:picLocks noChangeAspect="1"/>
          </p:cNvPicPr>
          <p:nvPr/>
        </p:nvPicPr>
        <p:blipFill>
          <a:blip r:embed="rId4"/>
          <a:stretch>
            <a:fillRect/>
          </a:stretch>
        </p:blipFill>
        <p:spPr>
          <a:xfrm>
            <a:off x="-1" y="-1050"/>
            <a:ext cx="4065083" cy="4224707"/>
          </a:xfrm>
          <a:prstGeom prst="rect">
            <a:avLst/>
          </a:prstGeom>
        </p:spPr>
      </p:pic>
      <p:pic>
        <p:nvPicPr>
          <p:cNvPr id="42" name="图形 41"/>
          <p:cNvPicPr>
            <a:picLocks noChangeAspect="1"/>
          </p:cNvPicPr>
          <p:nvPr/>
        </p:nvPicPr>
        <p:blipFill>
          <a:blip r:embed="rId5"/>
          <a:stretch>
            <a:fillRect/>
          </a:stretch>
        </p:blipFill>
        <p:spPr>
          <a:xfrm>
            <a:off x="5569959" y="984400"/>
            <a:ext cx="1073944" cy="1313757"/>
          </a:xfrm>
          <a:prstGeom prst="rect">
            <a:avLst/>
          </a:prstGeom>
        </p:spPr>
      </p:pic>
      <p:cxnSp>
        <p:nvCxnSpPr>
          <p:cNvPr id="3" name="直接连接符 2"/>
          <p:cNvCxnSpPr/>
          <p:nvPr/>
        </p:nvCxnSpPr>
        <p:spPr>
          <a:xfrm>
            <a:off x="5539580" y="4656241"/>
            <a:ext cx="1073944" cy="0"/>
          </a:xfrm>
          <a:prstGeom prst="line">
            <a:avLst/>
          </a:prstGeom>
          <a:ln w="28575">
            <a:solidFill>
              <a:srgbClr val="F29635"/>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689100" y="2916535"/>
            <a:ext cx="8813800" cy="923330"/>
          </a:xfrm>
          <a:prstGeom prst="rect">
            <a:avLst/>
          </a:prstGeom>
          <a:noFill/>
        </p:spPr>
        <p:txBody>
          <a:bodyPr wrap="square" rtlCol="0">
            <a:spAutoFit/>
          </a:bodyPr>
          <a:lstStyle/>
          <a:p>
            <a:pPr algn="ctr"/>
            <a:r>
              <a:rPr lang="zh-CN" altLang="en-US" sz="5200" dirty="0">
                <a:solidFill>
                  <a:srgbClr val="003462"/>
                </a:solidFill>
                <a:latin typeface="汉仪大宋简" panose="02010609000101010101" pitchFamily="49" charset="-122"/>
                <a:ea typeface="汉仪大宋简" panose="02010609000101010101" pitchFamily="49" charset="-122"/>
              </a:rPr>
              <a:t>感谢各位老师 期待您的指正</a:t>
            </a:r>
            <a:endParaRPr lang="zh-CN" altLang="en-US" sz="5200" dirty="0">
              <a:solidFill>
                <a:srgbClr val="003462"/>
              </a:solidFill>
              <a:latin typeface="汉仪大宋简" panose="02010609000101010101" pitchFamily="49" charset="-122"/>
              <a:ea typeface="汉仪大宋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12192000" cy="6859051"/>
          </a:xfrm>
          <a:prstGeom prst="rect">
            <a:avLst/>
          </a:prstGeom>
        </p:spPr>
      </p:pic>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30200"/>
            <a:ext cx="11518900" cy="6197600"/>
          </a:xfrm>
          <a:prstGeom prst="rect">
            <a:avLst/>
          </a:prstGeom>
        </p:spPr>
      </p:pic>
      <p:pic>
        <p:nvPicPr>
          <p:cNvPr id="34" name="图形 3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8534" y="2801257"/>
            <a:ext cx="3903466" cy="4056743"/>
          </a:xfrm>
          <a:prstGeom prst="rect">
            <a:avLst/>
          </a:prstGeom>
        </p:spPr>
      </p:pic>
      <p:pic>
        <p:nvPicPr>
          <p:cNvPr id="36" name="图形 3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 y="-1050"/>
            <a:ext cx="4065083" cy="4224707"/>
          </a:xfrm>
          <a:prstGeom prst="rect">
            <a:avLst/>
          </a:prstGeom>
        </p:spPr>
      </p:pic>
      <p:grpSp>
        <p:nvGrpSpPr>
          <p:cNvPr id="9" name="组合 8"/>
          <p:cNvGrpSpPr/>
          <p:nvPr/>
        </p:nvGrpSpPr>
        <p:grpSpPr>
          <a:xfrm>
            <a:off x="5445634" y="1296857"/>
            <a:ext cx="1271704" cy="1558715"/>
            <a:chOff x="5445634" y="1296857"/>
            <a:chExt cx="1271704" cy="1558715"/>
          </a:xfrm>
        </p:grpSpPr>
        <p:grpSp>
          <p:nvGrpSpPr>
            <p:cNvPr id="2" name="图形 41"/>
            <p:cNvGrpSpPr/>
            <p:nvPr/>
          </p:nvGrpSpPr>
          <p:grpSpPr>
            <a:xfrm>
              <a:off x="5445634" y="1296857"/>
              <a:ext cx="1271704" cy="1558715"/>
              <a:chOff x="5217029" y="727752"/>
              <a:chExt cx="1749919" cy="2144858"/>
            </a:xfrm>
          </p:grpSpPr>
          <p:sp>
            <p:nvSpPr>
              <p:cNvPr id="4" name="任意多边形: 形状 3"/>
              <p:cNvSpPr/>
              <p:nvPr/>
            </p:nvSpPr>
            <p:spPr>
              <a:xfrm>
                <a:off x="5753287" y="1810508"/>
                <a:ext cx="677404" cy="966525"/>
              </a:xfrm>
              <a:custGeom>
                <a:avLst/>
                <a:gdLst>
                  <a:gd name="connsiteX0" fmla="*/ 677405 w 677404"/>
                  <a:gd name="connsiteY0" fmla="*/ 966526 h 966526"/>
                  <a:gd name="connsiteX1" fmla="*/ 338788 w 677404"/>
                  <a:gd name="connsiteY1" fmla="*/ 850639 h 966526"/>
                  <a:gd name="connsiteX2" fmla="*/ 0 w 677404"/>
                  <a:gd name="connsiteY2" fmla="*/ 966526 h 966526"/>
                  <a:gd name="connsiteX3" fmla="*/ 0 w 677404"/>
                  <a:gd name="connsiteY3" fmla="*/ 0 h 966526"/>
                  <a:gd name="connsiteX4" fmla="*/ 677405 w 677404"/>
                  <a:gd name="connsiteY4" fmla="*/ 0 h 96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04" h="966526">
                    <a:moveTo>
                      <a:pt x="677405" y="966526"/>
                    </a:moveTo>
                    <a:lnTo>
                      <a:pt x="338788" y="850639"/>
                    </a:lnTo>
                    <a:lnTo>
                      <a:pt x="0" y="966526"/>
                    </a:lnTo>
                    <a:lnTo>
                      <a:pt x="0" y="0"/>
                    </a:lnTo>
                    <a:lnTo>
                      <a:pt x="677405" y="0"/>
                    </a:lnTo>
                    <a:close/>
                  </a:path>
                </a:pathLst>
              </a:custGeom>
              <a:solidFill>
                <a:srgbClr val="00437D"/>
              </a:solidFill>
              <a:ln w="17016" cap="flat">
                <a:noFill/>
                <a:prstDash val="solid"/>
                <a:miter/>
              </a:ln>
            </p:spPr>
            <p:txBody>
              <a:bodyPr rtlCol="0" anchor="ctr"/>
              <a:lstStyle/>
              <a:p>
                <a:endParaRPr lang="zh-CN" altLang="en-US" dirty="0"/>
              </a:p>
            </p:txBody>
          </p:sp>
          <p:sp>
            <p:nvSpPr>
              <p:cNvPr id="5" name="任意多边形: 形状 4"/>
              <p:cNvSpPr/>
              <p:nvPr/>
            </p:nvSpPr>
            <p:spPr>
              <a:xfrm>
                <a:off x="5285298" y="796021"/>
                <a:ext cx="1613380" cy="1613550"/>
              </a:xfrm>
              <a:custGeom>
                <a:avLst/>
                <a:gdLst>
                  <a:gd name="connsiteX0" fmla="*/ 1613380 w 1613380"/>
                  <a:gd name="connsiteY0" fmla="*/ 806776 h 1613550"/>
                  <a:gd name="connsiteX1" fmla="*/ 1449875 w 1613380"/>
                  <a:gd name="connsiteY1" fmla="*/ 1073197 h 1613550"/>
                  <a:gd name="connsiteX2" fmla="*/ 1376997 w 1613380"/>
                  <a:gd name="connsiteY2" fmla="*/ 1377168 h 1613550"/>
                  <a:gd name="connsiteX3" fmla="*/ 1073027 w 1613380"/>
                  <a:gd name="connsiteY3" fmla="*/ 1450045 h 1613550"/>
                  <a:gd name="connsiteX4" fmla="*/ 806605 w 1613380"/>
                  <a:gd name="connsiteY4" fmla="*/ 1613551 h 1613550"/>
                  <a:gd name="connsiteX5" fmla="*/ 540183 w 1613380"/>
                  <a:gd name="connsiteY5" fmla="*/ 1450045 h 1613550"/>
                  <a:gd name="connsiteX6" fmla="*/ 236213 w 1613380"/>
                  <a:gd name="connsiteY6" fmla="*/ 1377168 h 1613550"/>
                  <a:gd name="connsiteX7" fmla="*/ 163335 w 1613380"/>
                  <a:gd name="connsiteY7" fmla="*/ 1073197 h 1613550"/>
                  <a:gd name="connsiteX8" fmla="*/ 0 w 1613380"/>
                  <a:gd name="connsiteY8" fmla="*/ 806776 h 1613550"/>
                  <a:gd name="connsiteX9" fmla="*/ 163506 w 1613380"/>
                  <a:gd name="connsiteY9" fmla="*/ 540354 h 1613550"/>
                  <a:gd name="connsiteX10" fmla="*/ 236383 w 1613380"/>
                  <a:gd name="connsiteY10" fmla="*/ 236383 h 1613550"/>
                  <a:gd name="connsiteX11" fmla="*/ 540354 w 1613380"/>
                  <a:gd name="connsiteY11" fmla="*/ 163506 h 1613550"/>
                  <a:gd name="connsiteX12" fmla="*/ 806775 w 1613380"/>
                  <a:gd name="connsiteY12" fmla="*/ 0 h 1613550"/>
                  <a:gd name="connsiteX13" fmla="*/ 1073197 w 1613380"/>
                  <a:gd name="connsiteY13" fmla="*/ 163506 h 1613550"/>
                  <a:gd name="connsiteX14" fmla="*/ 1377168 w 1613380"/>
                  <a:gd name="connsiteY14" fmla="*/ 236383 h 1613550"/>
                  <a:gd name="connsiteX15" fmla="*/ 1450045 w 1613380"/>
                  <a:gd name="connsiteY15" fmla="*/ 540354 h 1613550"/>
                  <a:gd name="connsiteX16" fmla="*/ 1613380 w 1613380"/>
                  <a:gd name="connsiteY16" fmla="*/ 806776 h 161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3380" h="1613550">
                    <a:moveTo>
                      <a:pt x="1613380" y="806776"/>
                    </a:moveTo>
                    <a:cubicBezTo>
                      <a:pt x="1613380" y="908668"/>
                      <a:pt x="1486740" y="984618"/>
                      <a:pt x="1449875" y="1073197"/>
                    </a:cubicBezTo>
                    <a:cubicBezTo>
                      <a:pt x="1411814" y="1165020"/>
                      <a:pt x="1446291" y="1308045"/>
                      <a:pt x="1376997" y="1377168"/>
                    </a:cubicBezTo>
                    <a:cubicBezTo>
                      <a:pt x="1307874" y="1446461"/>
                      <a:pt x="1164849" y="1411985"/>
                      <a:pt x="1073027" y="1450045"/>
                    </a:cubicBezTo>
                    <a:cubicBezTo>
                      <a:pt x="984447" y="1486740"/>
                      <a:pt x="908497" y="1613551"/>
                      <a:pt x="806605" y="1613551"/>
                    </a:cubicBezTo>
                    <a:cubicBezTo>
                      <a:pt x="704713" y="1613551"/>
                      <a:pt x="628763" y="1486911"/>
                      <a:pt x="540183" y="1450045"/>
                    </a:cubicBezTo>
                    <a:cubicBezTo>
                      <a:pt x="448360" y="1411985"/>
                      <a:pt x="305336" y="1446461"/>
                      <a:pt x="236213" y="1377168"/>
                    </a:cubicBezTo>
                    <a:cubicBezTo>
                      <a:pt x="166919" y="1307874"/>
                      <a:pt x="201395" y="1165020"/>
                      <a:pt x="163335" y="1073197"/>
                    </a:cubicBezTo>
                    <a:cubicBezTo>
                      <a:pt x="126640" y="984618"/>
                      <a:pt x="0" y="908497"/>
                      <a:pt x="0" y="806776"/>
                    </a:cubicBezTo>
                    <a:cubicBezTo>
                      <a:pt x="0" y="705054"/>
                      <a:pt x="126640" y="628933"/>
                      <a:pt x="163506" y="540354"/>
                    </a:cubicBezTo>
                    <a:cubicBezTo>
                      <a:pt x="201566" y="448531"/>
                      <a:pt x="167090" y="305506"/>
                      <a:pt x="236383" y="236383"/>
                    </a:cubicBezTo>
                    <a:cubicBezTo>
                      <a:pt x="305506" y="167090"/>
                      <a:pt x="448531" y="201566"/>
                      <a:pt x="540354" y="163506"/>
                    </a:cubicBezTo>
                    <a:cubicBezTo>
                      <a:pt x="628933" y="126640"/>
                      <a:pt x="704883" y="0"/>
                      <a:pt x="806775" y="0"/>
                    </a:cubicBezTo>
                    <a:cubicBezTo>
                      <a:pt x="908668" y="0"/>
                      <a:pt x="984618" y="126640"/>
                      <a:pt x="1073197" y="163506"/>
                    </a:cubicBezTo>
                    <a:cubicBezTo>
                      <a:pt x="1165020" y="201566"/>
                      <a:pt x="1308045" y="167090"/>
                      <a:pt x="1377168" y="236383"/>
                    </a:cubicBezTo>
                    <a:cubicBezTo>
                      <a:pt x="1446291" y="305677"/>
                      <a:pt x="1411985" y="448531"/>
                      <a:pt x="1450045" y="540354"/>
                    </a:cubicBezTo>
                    <a:cubicBezTo>
                      <a:pt x="1486740" y="628933"/>
                      <a:pt x="1613380" y="704883"/>
                      <a:pt x="1613380" y="806776"/>
                    </a:cubicBezTo>
                    <a:close/>
                  </a:path>
                </a:pathLst>
              </a:custGeom>
              <a:solidFill>
                <a:srgbClr val="F8B53A"/>
              </a:solidFill>
              <a:ln w="17016" cap="flat">
                <a:noFill/>
                <a:prstDash val="solid"/>
                <a:miter/>
              </a:ln>
            </p:spPr>
            <p:txBody>
              <a:bodyPr rtlCol="0" anchor="ctr"/>
              <a:lstStyle/>
              <a:p>
                <a:endParaRPr lang="zh-CN" altLang="en-US"/>
              </a:p>
            </p:txBody>
          </p:sp>
          <p:sp>
            <p:nvSpPr>
              <p:cNvPr id="6" name="任意多边形: 形状 5"/>
              <p:cNvSpPr/>
              <p:nvPr/>
            </p:nvSpPr>
            <p:spPr>
              <a:xfrm>
                <a:off x="5401796" y="912519"/>
                <a:ext cx="1380553" cy="1380553"/>
              </a:xfrm>
              <a:custGeom>
                <a:avLst/>
                <a:gdLst>
                  <a:gd name="connsiteX0" fmla="*/ 1300876 w 1300876"/>
                  <a:gd name="connsiteY0" fmla="*/ 650438 h 1300876"/>
                  <a:gd name="connsiteX1" fmla="*/ 1169116 w 1300876"/>
                  <a:gd name="connsiteY1" fmla="*/ 865317 h 1300876"/>
                  <a:gd name="connsiteX2" fmla="*/ 1110404 w 1300876"/>
                  <a:gd name="connsiteY2" fmla="*/ 1110404 h 1300876"/>
                  <a:gd name="connsiteX3" fmla="*/ 865317 w 1300876"/>
                  <a:gd name="connsiteY3" fmla="*/ 1169116 h 1300876"/>
                  <a:gd name="connsiteX4" fmla="*/ 650438 w 1300876"/>
                  <a:gd name="connsiteY4" fmla="*/ 1300876 h 1300876"/>
                  <a:gd name="connsiteX5" fmla="*/ 435560 w 1300876"/>
                  <a:gd name="connsiteY5" fmla="*/ 1169116 h 1300876"/>
                  <a:gd name="connsiteX6" fmla="*/ 190472 w 1300876"/>
                  <a:gd name="connsiteY6" fmla="*/ 1110404 h 1300876"/>
                  <a:gd name="connsiteX7" fmla="*/ 131760 w 1300876"/>
                  <a:gd name="connsiteY7" fmla="*/ 865317 h 1300876"/>
                  <a:gd name="connsiteX8" fmla="*/ 0 w 1300876"/>
                  <a:gd name="connsiteY8" fmla="*/ 650438 h 1300876"/>
                  <a:gd name="connsiteX9" fmla="*/ 131760 w 1300876"/>
                  <a:gd name="connsiteY9" fmla="*/ 435560 h 1300876"/>
                  <a:gd name="connsiteX10" fmla="*/ 190472 w 1300876"/>
                  <a:gd name="connsiteY10" fmla="*/ 190472 h 1300876"/>
                  <a:gd name="connsiteX11" fmla="*/ 435560 w 1300876"/>
                  <a:gd name="connsiteY11" fmla="*/ 131760 h 1300876"/>
                  <a:gd name="connsiteX12" fmla="*/ 650438 w 1300876"/>
                  <a:gd name="connsiteY12" fmla="*/ 0 h 1300876"/>
                  <a:gd name="connsiteX13" fmla="*/ 865317 w 1300876"/>
                  <a:gd name="connsiteY13" fmla="*/ 131760 h 1300876"/>
                  <a:gd name="connsiteX14" fmla="*/ 1110404 w 1300876"/>
                  <a:gd name="connsiteY14" fmla="*/ 190472 h 1300876"/>
                  <a:gd name="connsiteX15" fmla="*/ 1169116 w 1300876"/>
                  <a:gd name="connsiteY15" fmla="*/ 435560 h 1300876"/>
                  <a:gd name="connsiteX16" fmla="*/ 1300876 w 1300876"/>
                  <a:gd name="connsiteY16" fmla="*/ 650438 h 130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0876" h="1300876">
                    <a:moveTo>
                      <a:pt x="1300876" y="650438"/>
                    </a:moveTo>
                    <a:cubicBezTo>
                      <a:pt x="1300876" y="732532"/>
                      <a:pt x="1198643" y="793804"/>
                      <a:pt x="1169116" y="865317"/>
                    </a:cubicBezTo>
                    <a:cubicBezTo>
                      <a:pt x="1138395" y="939389"/>
                      <a:pt x="1166215" y="1054594"/>
                      <a:pt x="1110404" y="1110404"/>
                    </a:cubicBezTo>
                    <a:cubicBezTo>
                      <a:pt x="1054594" y="1166215"/>
                      <a:pt x="939218" y="1138395"/>
                      <a:pt x="865317" y="1169116"/>
                    </a:cubicBezTo>
                    <a:cubicBezTo>
                      <a:pt x="793804" y="1198813"/>
                      <a:pt x="732532" y="1300876"/>
                      <a:pt x="650438" y="1300876"/>
                    </a:cubicBezTo>
                    <a:cubicBezTo>
                      <a:pt x="568344" y="1300876"/>
                      <a:pt x="507072" y="1198643"/>
                      <a:pt x="435560" y="1169116"/>
                    </a:cubicBezTo>
                    <a:cubicBezTo>
                      <a:pt x="361487" y="1138395"/>
                      <a:pt x="246282" y="1166215"/>
                      <a:pt x="190472" y="1110404"/>
                    </a:cubicBezTo>
                    <a:cubicBezTo>
                      <a:pt x="134662" y="1054594"/>
                      <a:pt x="162482" y="939389"/>
                      <a:pt x="131760" y="865317"/>
                    </a:cubicBezTo>
                    <a:cubicBezTo>
                      <a:pt x="102063" y="793804"/>
                      <a:pt x="0" y="732532"/>
                      <a:pt x="0" y="650438"/>
                    </a:cubicBezTo>
                    <a:cubicBezTo>
                      <a:pt x="0" y="568344"/>
                      <a:pt x="102234" y="507072"/>
                      <a:pt x="131760" y="435560"/>
                    </a:cubicBezTo>
                    <a:cubicBezTo>
                      <a:pt x="162482" y="361487"/>
                      <a:pt x="134662" y="246282"/>
                      <a:pt x="190472" y="190472"/>
                    </a:cubicBezTo>
                    <a:cubicBezTo>
                      <a:pt x="246282" y="134662"/>
                      <a:pt x="361658" y="162482"/>
                      <a:pt x="435560" y="131760"/>
                    </a:cubicBezTo>
                    <a:cubicBezTo>
                      <a:pt x="507072" y="102063"/>
                      <a:pt x="568344" y="0"/>
                      <a:pt x="650438" y="0"/>
                    </a:cubicBezTo>
                    <a:cubicBezTo>
                      <a:pt x="732532" y="0"/>
                      <a:pt x="793804" y="102234"/>
                      <a:pt x="865317" y="131760"/>
                    </a:cubicBezTo>
                    <a:cubicBezTo>
                      <a:pt x="939389" y="162482"/>
                      <a:pt x="1054594" y="134662"/>
                      <a:pt x="1110404" y="190472"/>
                    </a:cubicBezTo>
                    <a:cubicBezTo>
                      <a:pt x="1166215" y="246282"/>
                      <a:pt x="1138395" y="361487"/>
                      <a:pt x="1169116" y="435560"/>
                    </a:cubicBezTo>
                    <a:cubicBezTo>
                      <a:pt x="1198813" y="506901"/>
                      <a:pt x="1300876" y="568173"/>
                      <a:pt x="1300876" y="650438"/>
                    </a:cubicBezTo>
                    <a:close/>
                  </a:path>
                </a:pathLst>
              </a:custGeom>
              <a:solidFill>
                <a:srgbClr val="00437D"/>
              </a:solidFill>
              <a:ln w="17016" cap="flat">
                <a:noFill/>
                <a:prstDash val="solid"/>
                <a:miter/>
              </a:ln>
            </p:spPr>
            <p:txBody>
              <a:bodyPr rtlCol="0" anchor="ctr"/>
              <a:lstStyle/>
              <a:p>
                <a:endParaRPr lang="zh-CN" altLang="en-US"/>
              </a:p>
            </p:txBody>
          </p:sp>
          <p:sp>
            <p:nvSpPr>
              <p:cNvPr id="7" name="任意多边形: 形状 6"/>
              <p:cNvSpPr/>
              <p:nvPr/>
            </p:nvSpPr>
            <p:spPr>
              <a:xfrm>
                <a:off x="5565632" y="1076354"/>
                <a:ext cx="1052882" cy="1052882"/>
              </a:xfrm>
              <a:custGeom>
                <a:avLst/>
                <a:gdLst>
                  <a:gd name="connsiteX0" fmla="*/ 760864 w 760864"/>
                  <a:gd name="connsiteY0" fmla="*/ 380432 h 760864"/>
                  <a:gd name="connsiteX1" fmla="*/ 683720 w 760864"/>
                  <a:gd name="connsiteY1" fmla="*/ 506048 h 760864"/>
                  <a:gd name="connsiteX2" fmla="*/ 649414 w 760864"/>
                  <a:gd name="connsiteY2" fmla="*/ 649414 h 760864"/>
                  <a:gd name="connsiteX3" fmla="*/ 506048 w 760864"/>
                  <a:gd name="connsiteY3" fmla="*/ 683720 h 760864"/>
                  <a:gd name="connsiteX4" fmla="*/ 380432 w 760864"/>
                  <a:gd name="connsiteY4" fmla="*/ 760864 h 760864"/>
                  <a:gd name="connsiteX5" fmla="*/ 254816 w 760864"/>
                  <a:gd name="connsiteY5" fmla="*/ 683720 h 760864"/>
                  <a:gd name="connsiteX6" fmla="*/ 111450 w 760864"/>
                  <a:gd name="connsiteY6" fmla="*/ 649414 h 760864"/>
                  <a:gd name="connsiteX7" fmla="*/ 77145 w 760864"/>
                  <a:gd name="connsiteY7" fmla="*/ 506048 h 760864"/>
                  <a:gd name="connsiteX8" fmla="*/ 0 w 760864"/>
                  <a:gd name="connsiteY8" fmla="*/ 380432 h 760864"/>
                  <a:gd name="connsiteX9" fmla="*/ 77145 w 760864"/>
                  <a:gd name="connsiteY9" fmla="*/ 254816 h 760864"/>
                  <a:gd name="connsiteX10" fmla="*/ 111450 w 760864"/>
                  <a:gd name="connsiteY10" fmla="*/ 111450 h 760864"/>
                  <a:gd name="connsiteX11" fmla="*/ 254816 w 760864"/>
                  <a:gd name="connsiteY11" fmla="*/ 77145 h 760864"/>
                  <a:gd name="connsiteX12" fmla="*/ 380432 w 760864"/>
                  <a:gd name="connsiteY12" fmla="*/ 0 h 760864"/>
                  <a:gd name="connsiteX13" fmla="*/ 506048 w 760864"/>
                  <a:gd name="connsiteY13" fmla="*/ 77145 h 760864"/>
                  <a:gd name="connsiteX14" fmla="*/ 649414 w 760864"/>
                  <a:gd name="connsiteY14" fmla="*/ 111450 h 760864"/>
                  <a:gd name="connsiteX15" fmla="*/ 683720 w 760864"/>
                  <a:gd name="connsiteY15" fmla="*/ 254816 h 760864"/>
                  <a:gd name="connsiteX16" fmla="*/ 760864 w 760864"/>
                  <a:gd name="connsiteY16" fmla="*/ 380432 h 76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0864" h="760864">
                    <a:moveTo>
                      <a:pt x="760864" y="380432"/>
                    </a:moveTo>
                    <a:cubicBezTo>
                      <a:pt x="760864" y="428562"/>
                      <a:pt x="701128" y="464404"/>
                      <a:pt x="683720" y="506048"/>
                    </a:cubicBezTo>
                    <a:cubicBezTo>
                      <a:pt x="665799" y="549399"/>
                      <a:pt x="682013" y="616816"/>
                      <a:pt x="649414" y="649414"/>
                    </a:cubicBezTo>
                    <a:cubicBezTo>
                      <a:pt x="616816" y="682013"/>
                      <a:pt x="549229" y="665799"/>
                      <a:pt x="506048" y="683720"/>
                    </a:cubicBezTo>
                    <a:cubicBezTo>
                      <a:pt x="464233" y="701128"/>
                      <a:pt x="428392" y="760864"/>
                      <a:pt x="380432" y="760864"/>
                    </a:cubicBezTo>
                    <a:cubicBezTo>
                      <a:pt x="332302" y="760864"/>
                      <a:pt x="296461" y="701128"/>
                      <a:pt x="254816" y="683720"/>
                    </a:cubicBezTo>
                    <a:cubicBezTo>
                      <a:pt x="211465" y="665799"/>
                      <a:pt x="144049" y="682013"/>
                      <a:pt x="111450" y="649414"/>
                    </a:cubicBezTo>
                    <a:cubicBezTo>
                      <a:pt x="78851" y="616816"/>
                      <a:pt x="95065" y="549399"/>
                      <a:pt x="77145" y="506048"/>
                    </a:cubicBezTo>
                    <a:cubicBezTo>
                      <a:pt x="59736" y="464233"/>
                      <a:pt x="0" y="428392"/>
                      <a:pt x="0" y="380432"/>
                    </a:cubicBezTo>
                    <a:cubicBezTo>
                      <a:pt x="0" y="332473"/>
                      <a:pt x="59736" y="296461"/>
                      <a:pt x="77145" y="254816"/>
                    </a:cubicBezTo>
                    <a:cubicBezTo>
                      <a:pt x="95065" y="211465"/>
                      <a:pt x="78851" y="144049"/>
                      <a:pt x="111450" y="111450"/>
                    </a:cubicBezTo>
                    <a:cubicBezTo>
                      <a:pt x="144049" y="78851"/>
                      <a:pt x="211636" y="95065"/>
                      <a:pt x="254816" y="77145"/>
                    </a:cubicBezTo>
                    <a:cubicBezTo>
                      <a:pt x="296631" y="59736"/>
                      <a:pt x="332473" y="0"/>
                      <a:pt x="380432" y="0"/>
                    </a:cubicBezTo>
                    <a:cubicBezTo>
                      <a:pt x="428562" y="0"/>
                      <a:pt x="464233" y="59736"/>
                      <a:pt x="506048" y="77145"/>
                    </a:cubicBezTo>
                    <a:cubicBezTo>
                      <a:pt x="549399" y="95065"/>
                      <a:pt x="616816" y="78851"/>
                      <a:pt x="649414" y="111450"/>
                    </a:cubicBezTo>
                    <a:cubicBezTo>
                      <a:pt x="682013" y="144049"/>
                      <a:pt x="665799" y="211465"/>
                      <a:pt x="683720" y="254816"/>
                    </a:cubicBezTo>
                    <a:cubicBezTo>
                      <a:pt x="701128" y="296461"/>
                      <a:pt x="760864" y="332302"/>
                      <a:pt x="760864" y="380432"/>
                    </a:cubicBezTo>
                    <a:close/>
                  </a:path>
                </a:pathLst>
              </a:custGeom>
              <a:solidFill>
                <a:srgbClr val="FFFFFF"/>
              </a:solidFill>
              <a:ln w="17016" cap="flat">
                <a:noFill/>
                <a:prstDash val="solid"/>
                <a:miter/>
              </a:ln>
            </p:spPr>
            <p:txBody>
              <a:bodyPr rtlCol="0" anchor="ctr"/>
              <a:lstStyle/>
              <a:p>
                <a:endParaRPr lang="zh-CN" altLang="en-US"/>
              </a:p>
            </p:txBody>
          </p:sp>
          <p:sp>
            <p:nvSpPr>
              <p:cNvPr id="8" name="任意多边形: 形状 7"/>
              <p:cNvSpPr/>
              <p:nvPr/>
            </p:nvSpPr>
            <p:spPr>
              <a:xfrm>
                <a:off x="5217029" y="727752"/>
                <a:ext cx="1749919" cy="2144858"/>
              </a:xfrm>
              <a:custGeom>
                <a:avLst/>
                <a:gdLst>
                  <a:gd name="connsiteX0" fmla="*/ 875045 w 1749919"/>
                  <a:gd name="connsiteY0" fmla="*/ 68270 h 2144858"/>
                  <a:gd name="connsiteX1" fmla="*/ 1141467 w 1749919"/>
                  <a:gd name="connsiteY1" fmla="*/ 231775 h 2144858"/>
                  <a:gd name="connsiteX2" fmla="*/ 1445437 w 1749919"/>
                  <a:gd name="connsiteY2" fmla="*/ 304653 h 2144858"/>
                  <a:gd name="connsiteX3" fmla="*/ 1518315 w 1749919"/>
                  <a:gd name="connsiteY3" fmla="*/ 608623 h 2144858"/>
                  <a:gd name="connsiteX4" fmla="*/ 1681821 w 1749919"/>
                  <a:gd name="connsiteY4" fmla="*/ 875045 h 2144858"/>
                  <a:gd name="connsiteX5" fmla="*/ 1518315 w 1749919"/>
                  <a:gd name="connsiteY5" fmla="*/ 1141467 h 2144858"/>
                  <a:gd name="connsiteX6" fmla="*/ 1445437 w 1749919"/>
                  <a:gd name="connsiteY6" fmla="*/ 1445437 h 2144858"/>
                  <a:gd name="connsiteX7" fmla="*/ 1213662 w 1749919"/>
                  <a:gd name="connsiteY7" fmla="*/ 1501077 h 2144858"/>
                  <a:gd name="connsiteX8" fmla="*/ 1213662 w 1749919"/>
                  <a:gd name="connsiteY8" fmla="*/ 2049281 h 2144858"/>
                  <a:gd name="connsiteX9" fmla="*/ 874874 w 1749919"/>
                  <a:gd name="connsiteY9" fmla="*/ 1933394 h 2144858"/>
                  <a:gd name="connsiteX10" fmla="*/ 536087 w 1749919"/>
                  <a:gd name="connsiteY10" fmla="*/ 2049281 h 2144858"/>
                  <a:gd name="connsiteX11" fmla="*/ 536087 w 1749919"/>
                  <a:gd name="connsiteY11" fmla="*/ 1501077 h 2144858"/>
                  <a:gd name="connsiteX12" fmla="*/ 304482 w 1749919"/>
                  <a:gd name="connsiteY12" fmla="*/ 1445437 h 2144858"/>
                  <a:gd name="connsiteX13" fmla="*/ 231604 w 1749919"/>
                  <a:gd name="connsiteY13" fmla="*/ 1141467 h 2144858"/>
                  <a:gd name="connsiteX14" fmla="*/ 68270 w 1749919"/>
                  <a:gd name="connsiteY14" fmla="*/ 875045 h 2144858"/>
                  <a:gd name="connsiteX15" fmla="*/ 231775 w 1749919"/>
                  <a:gd name="connsiteY15" fmla="*/ 608623 h 2144858"/>
                  <a:gd name="connsiteX16" fmla="*/ 304653 w 1749919"/>
                  <a:gd name="connsiteY16" fmla="*/ 304653 h 2144858"/>
                  <a:gd name="connsiteX17" fmla="*/ 608623 w 1749919"/>
                  <a:gd name="connsiteY17" fmla="*/ 231775 h 2144858"/>
                  <a:gd name="connsiteX18" fmla="*/ 875045 w 1749919"/>
                  <a:gd name="connsiteY18" fmla="*/ 68270 h 2144858"/>
                  <a:gd name="connsiteX19" fmla="*/ 875045 w 1749919"/>
                  <a:gd name="connsiteY19" fmla="*/ 0 h 2144858"/>
                  <a:gd name="connsiteX20" fmla="*/ 667335 w 1749919"/>
                  <a:gd name="connsiteY20" fmla="*/ 106159 h 2144858"/>
                  <a:gd name="connsiteX21" fmla="*/ 582510 w 1749919"/>
                  <a:gd name="connsiteY21" fmla="*/ 168626 h 2144858"/>
                  <a:gd name="connsiteX22" fmla="*/ 473108 w 1749919"/>
                  <a:gd name="connsiteY22" fmla="*/ 186035 h 2144858"/>
                  <a:gd name="connsiteX23" fmla="*/ 256523 w 1749919"/>
                  <a:gd name="connsiteY23" fmla="*/ 256182 h 2144858"/>
                  <a:gd name="connsiteX24" fmla="*/ 186376 w 1749919"/>
                  <a:gd name="connsiteY24" fmla="*/ 472767 h 2144858"/>
                  <a:gd name="connsiteX25" fmla="*/ 168967 w 1749919"/>
                  <a:gd name="connsiteY25" fmla="*/ 582169 h 2144858"/>
                  <a:gd name="connsiteX26" fmla="*/ 106501 w 1749919"/>
                  <a:gd name="connsiteY26" fmla="*/ 666994 h 2144858"/>
                  <a:gd name="connsiteX27" fmla="*/ 0 w 1749919"/>
                  <a:gd name="connsiteY27" fmla="*/ 875045 h 2144858"/>
                  <a:gd name="connsiteX28" fmla="*/ 106159 w 1749919"/>
                  <a:gd name="connsiteY28" fmla="*/ 1082755 h 2144858"/>
                  <a:gd name="connsiteX29" fmla="*/ 168626 w 1749919"/>
                  <a:gd name="connsiteY29" fmla="*/ 1167580 h 2144858"/>
                  <a:gd name="connsiteX30" fmla="*/ 186035 w 1749919"/>
                  <a:gd name="connsiteY30" fmla="*/ 1276982 h 2144858"/>
                  <a:gd name="connsiteX31" fmla="*/ 256352 w 1749919"/>
                  <a:gd name="connsiteY31" fmla="*/ 1493567 h 2144858"/>
                  <a:gd name="connsiteX32" fmla="*/ 467988 w 1749919"/>
                  <a:gd name="connsiteY32" fmla="*/ 1563544 h 2144858"/>
                  <a:gd name="connsiteX33" fmla="*/ 467988 w 1749919"/>
                  <a:gd name="connsiteY33" fmla="*/ 2049281 h 2144858"/>
                  <a:gd name="connsiteX34" fmla="*/ 467988 w 1749919"/>
                  <a:gd name="connsiteY34" fmla="*/ 2144859 h 2144858"/>
                  <a:gd name="connsiteX35" fmla="*/ 558445 w 1749919"/>
                  <a:gd name="connsiteY35" fmla="*/ 2113967 h 2144858"/>
                  <a:gd name="connsiteX36" fmla="*/ 875045 w 1749919"/>
                  <a:gd name="connsiteY36" fmla="*/ 2005589 h 2144858"/>
                  <a:gd name="connsiteX37" fmla="*/ 1191645 w 1749919"/>
                  <a:gd name="connsiteY37" fmla="*/ 2113967 h 2144858"/>
                  <a:gd name="connsiteX38" fmla="*/ 1282102 w 1749919"/>
                  <a:gd name="connsiteY38" fmla="*/ 2144859 h 2144858"/>
                  <a:gd name="connsiteX39" fmla="*/ 1282102 w 1749919"/>
                  <a:gd name="connsiteY39" fmla="*/ 2049281 h 2144858"/>
                  <a:gd name="connsiteX40" fmla="*/ 1282102 w 1749919"/>
                  <a:gd name="connsiteY40" fmla="*/ 1563544 h 2144858"/>
                  <a:gd name="connsiteX41" fmla="*/ 1493738 w 1749919"/>
                  <a:gd name="connsiteY41" fmla="*/ 1493567 h 2144858"/>
                  <a:gd name="connsiteX42" fmla="*/ 1563885 w 1749919"/>
                  <a:gd name="connsiteY42" fmla="*/ 1276982 h 2144858"/>
                  <a:gd name="connsiteX43" fmla="*/ 1581294 w 1749919"/>
                  <a:gd name="connsiteY43" fmla="*/ 1167580 h 2144858"/>
                  <a:gd name="connsiteX44" fmla="*/ 1643760 w 1749919"/>
                  <a:gd name="connsiteY44" fmla="*/ 1082755 h 2144858"/>
                  <a:gd name="connsiteX45" fmla="*/ 1749919 w 1749919"/>
                  <a:gd name="connsiteY45" fmla="*/ 875045 h 2144858"/>
                  <a:gd name="connsiteX46" fmla="*/ 1643760 w 1749919"/>
                  <a:gd name="connsiteY46" fmla="*/ 667335 h 2144858"/>
                  <a:gd name="connsiteX47" fmla="*/ 1581294 w 1749919"/>
                  <a:gd name="connsiteY47" fmla="*/ 582510 h 2144858"/>
                  <a:gd name="connsiteX48" fmla="*/ 1563885 w 1749919"/>
                  <a:gd name="connsiteY48" fmla="*/ 472937 h 2144858"/>
                  <a:gd name="connsiteX49" fmla="*/ 1493738 w 1749919"/>
                  <a:gd name="connsiteY49" fmla="*/ 256352 h 2144858"/>
                  <a:gd name="connsiteX50" fmla="*/ 1277153 w 1749919"/>
                  <a:gd name="connsiteY50" fmla="*/ 186205 h 2144858"/>
                  <a:gd name="connsiteX51" fmla="*/ 1167751 w 1749919"/>
                  <a:gd name="connsiteY51" fmla="*/ 168796 h 2144858"/>
                  <a:gd name="connsiteX52" fmla="*/ 1082926 w 1749919"/>
                  <a:gd name="connsiteY52" fmla="*/ 106330 h 2144858"/>
                  <a:gd name="connsiteX53" fmla="*/ 875045 w 1749919"/>
                  <a:gd name="connsiteY53" fmla="*/ 0 h 2144858"/>
                  <a:gd name="connsiteX54" fmla="*/ 875045 w 1749919"/>
                  <a:gd name="connsiteY54" fmla="*/ 0 h 21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49919" h="2144858">
                    <a:moveTo>
                      <a:pt x="875045" y="68270"/>
                    </a:moveTo>
                    <a:cubicBezTo>
                      <a:pt x="976937" y="68270"/>
                      <a:pt x="1052887" y="194910"/>
                      <a:pt x="1141467" y="231775"/>
                    </a:cubicBezTo>
                    <a:cubicBezTo>
                      <a:pt x="1233290" y="269835"/>
                      <a:pt x="1376314" y="235359"/>
                      <a:pt x="1445437" y="304653"/>
                    </a:cubicBezTo>
                    <a:cubicBezTo>
                      <a:pt x="1514560" y="373947"/>
                      <a:pt x="1480255" y="516801"/>
                      <a:pt x="1518315" y="608623"/>
                    </a:cubicBezTo>
                    <a:cubicBezTo>
                      <a:pt x="1555010" y="697203"/>
                      <a:pt x="1681821" y="773153"/>
                      <a:pt x="1681821" y="875045"/>
                    </a:cubicBezTo>
                    <a:cubicBezTo>
                      <a:pt x="1681821" y="976937"/>
                      <a:pt x="1555181" y="1052887"/>
                      <a:pt x="1518315" y="1141467"/>
                    </a:cubicBezTo>
                    <a:cubicBezTo>
                      <a:pt x="1480255" y="1233290"/>
                      <a:pt x="1514731" y="1376314"/>
                      <a:pt x="1445437" y="1445437"/>
                    </a:cubicBezTo>
                    <a:cubicBezTo>
                      <a:pt x="1392699" y="1498175"/>
                      <a:pt x="1296951" y="1490836"/>
                      <a:pt x="1213662" y="1501077"/>
                    </a:cubicBezTo>
                    <a:lnTo>
                      <a:pt x="1213662" y="2049281"/>
                    </a:lnTo>
                    <a:lnTo>
                      <a:pt x="874874" y="1933394"/>
                    </a:lnTo>
                    <a:lnTo>
                      <a:pt x="536087" y="2049281"/>
                    </a:lnTo>
                    <a:lnTo>
                      <a:pt x="536087" y="1501077"/>
                    </a:lnTo>
                    <a:cubicBezTo>
                      <a:pt x="452798" y="1490666"/>
                      <a:pt x="357220" y="1498175"/>
                      <a:pt x="304482" y="1445437"/>
                    </a:cubicBezTo>
                    <a:cubicBezTo>
                      <a:pt x="235189" y="1376144"/>
                      <a:pt x="269665" y="1233290"/>
                      <a:pt x="231604" y="1141467"/>
                    </a:cubicBezTo>
                    <a:cubicBezTo>
                      <a:pt x="194910" y="1052887"/>
                      <a:pt x="68270" y="976767"/>
                      <a:pt x="68270" y="875045"/>
                    </a:cubicBezTo>
                    <a:cubicBezTo>
                      <a:pt x="68270" y="773323"/>
                      <a:pt x="194910" y="697203"/>
                      <a:pt x="231775" y="608623"/>
                    </a:cubicBezTo>
                    <a:cubicBezTo>
                      <a:pt x="269835" y="516801"/>
                      <a:pt x="235359" y="373776"/>
                      <a:pt x="304653" y="304653"/>
                    </a:cubicBezTo>
                    <a:cubicBezTo>
                      <a:pt x="373776" y="235359"/>
                      <a:pt x="516801" y="269835"/>
                      <a:pt x="608623" y="231775"/>
                    </a:cubicBezTo>
                    <a:cubicBezTo>
                      <a:pt x="697203" y="194910"/>
                      <a:pt x="773153" y="68270"/>
                      <a:pt x="875045" y="68270"/>
                    </a:cubicBezTo>
                    <a:moveTo>
                      <a:pt x="875045" y="0"/>
                    </a:moveTo>
                    <a:cubicBezTo>
                      <a:pt x="788684" y="0"/>
                      <a:pt x="724169" y="56322"/>
                      <a:pt x="667335" y="106159"/>
                    </a:cubicBezTo>
                    <a:cubicBezTo>
                      <a:pt x="636784" y="132955"/>
                      <a:pt x="607940" y="158044"/>
                      <a:pt x="582510" y="168626"/>
                    </a:cubicBezTo>
                    <a:cubicBezTo>
                      <a:pt x="554861" y="180061"/>
                      <a:pt x="515094" y="182962"/>
                      <a:pt x="473108" y="186035"/>
                    </a:cubicBezTo>
                    <a:cubicBezTo>
                      <a:pt x="399036" y="191496"/>
                      <a:pt x="315064" y="197470"/>
                      <a:pt x="256523" y="256182"/>
                    </a:cubicBezTo>
                    <a:cubicBezTo>
                      <a:pt x="197811" y="314893"/>
                      <a:pt x="191667" y="398865"/>
                      <a:pt x="186376" y="472767"/>
                    </a:cubicBezTo>
                    <a:cubicBezTo>
                      <a:pt x="183304" y="514923"/>
                      <a:pt x="180402" y="554690"/>
                      <a:pt x="168967" y="582169"/>
                    </a:cubicBezTo>
                    <a:cubicBezTo>
                      <a:pt x="158385" y="607599"/>
                      <a:pt x="133126" y="636443"/>
                      <a:pt x="106501" y="666994"/>
                    </a:cubicBezTo>
                    <a:cubicBezTo>
                      <a:pt x="56322" y="723999"/>
                      <a:pt x="0" y="788513"/>
                      <a:pt x="0" y="875045"/>
                    </a:cubicBezTo>
                    <a:cubicBezTo>
                      <a:pt x="0" y="961406"/>
                      <a:pt x="56322" y="1025921"/>
                      <a:pt x="106159" y="1082755"/>
                    </a:cubicBezTo>
                    <a:cubicBezTo>
                      <a:pt x="132955" y="1113306"/>
                      <a:pt x="158044" y="1142150"/>
                      <a:pt x="168626" y="1167580"/>
                    </a:cubicBezTo>
                    <a:cubicBezTo>
                      <a:pt x="180061" y="1195229"/>
                      <a:pt x="182962" y="1234996"/>
                      <a:pt x="186035" y="1276982"/>
                    </a:cubicBezTo>
                    <a:cubicBezTo>
                      <a:pt x="191496" y="1351055"/>
                      <a:pt x="197640" y="1434855"/>
                      <a:pt x="256352" y="1493567"/>
                    </a:cubicBezTo>
                    <a:cubicBezTo>
                      <a:pt x="313699" y="1550914"/>
                      <a:pt x="395281" y="1558082"/>
                      <a:pt x="467988" y="1563544"/>
                    </a:cubicBezTo>
                    <a:lnTo>
                      <a:pt x="467988" y="2049281"/>
                    </a:lnTo>
                    <a:lnTo>
                      <a:pt x="467988" y="2144859"/>
                    </a:lnTo>
                    <a:lnTo>
                      <a:pt x="558445" y="2113967"/>
                    </a:lnTo>
                    <a:lnTo>
                      <a:pt x="875045" y="2005589"/>
                    </a:lnTo>
                    <a:lnTo>
                      <a:pt x="1191645" y="2113967"/>
                    </a:lnTo>
                    <a:lnTo>
                      <a:pt x="1282102" y="2144859"/>
                    </a:lnTo>
                    <a:lnTo>
                      <a:pt x="1282102" y="2049281"/>
                    </a:lnTo>
                    <a:lnTo>
                      <a:pt x="1282102" y="1563544"/>
                    </a:lnTo>
                    <a:cubicBezTo>
                      <a:pt x="1354980" y="1558253"/>
                      <a:pt x="1436392" y="1551084"/>
                      <a:pt x="1493738" y="1493567"/>
                    </a:cubicBezTo>
                    <a:cubicBezTo>
                      <a:pt x="1552450" y="1434855"/>
                      <a:pt x="1558594" y="1350884"/>
                      <a:pt x="1563885" y="1276982"/>
                    </a:cubicBezTo>
                    <a:cubicBezTo>
                      <a:pt x="1566957" y="1234826"/>
                      <a:pt x="1569859" y="1195059"/>
                      <a:pt x="1581294" y="1167580"/>
                    </a:cubicBezTo>
                    <a:cubicBezTo>
                      <a:pt x="1591875" y="1142150"/>
                      <a:pt x="1616964" y="1113306"/>
                      <a:pt x="1643760" y="1082755"/>
                    </a:cubicBezTo>
                    <a:cubicBezTo>
                      <a:pt x="1693597" y="1025921"/>
                      <a:pt x="1749919" y="961406"/>
                      <a:pt x="1749919" y="875045"/>
                    </a:cubicBezTo>
                    <a:cubicBezTo>
                      <a:pt x="1749919" y="788684"/>
                      <a:pt x="1693597" y="724169"/>
                      <a:pt x="1643760" y="667335"/>
                    </a:cubicBezTo>
                    <a:cubicBezTo>
                      <a:pt x="1616964" y="636784"/>
                      <a:pt x="1591705" y="607940"/>
                      <a:pt x="1581294" y="582510"/>
                    </a:cubicBezTo>
                    <a:cubicBezTo>
                      <a:pt x="1569859" y="554861"/>
                      <a:pt x="1566957" y="515094"/>
                      <a:pt x="1563885" y="472937"/>
                    </a:cubicBezTo>
                    <a:cubicBezTo>
                      <a:pt x="1558423" y="398865"/>
                      <a:pt x="1552279" y="315064"/>
                      <a:pt x="1493738" y="256352"/>
                    </a:cubicBezTo>
                    <a:cubicBezTo>
                      <a:pt x="1435026" y="197640"/>
                      <a:pt x="1351055" y="191496"/>
                      <a:pt x="1277153" y="186205"/>
                    </a:cubicBezTo>
                    <a:cubicBezTo>
                      <a:pt x="1234996" y="183133"/>
                      <a:pt x="1195229" y="180232"/>
                      <a:pt x="1167751" y="168796"/>
                    </a:cubicBezTo>
                    <a:cubicBezTo>
                      <a:pt x="1142320" y="158215"/>
                      <a:pt x="1113476" y="132955"/>
                      <a:pt x="1082926" y="106330"/>
                    </a:cubicBezTo>
                    <a:cubicBezTo>
                      <a:pt x="1025921" y="56322"/>
                      <a:pt x="961406" y="0"/>
                      <a:pt x="875045" y="0"/>
                    </a:cubicBezTo>
                    <a:lnTo>
                      <a:pt x="875045" y="0"/>
                    </a:lnTo>
                    <a:close/>
                  </a:path>
                </a:pathLst>
              </a:custGeom>
              <a:solidFill>
                <a:srgbClr val="E2F2F3"/>
              </a:solidFill>
              <a:ln w="17016" cap="flat">
                <a:noFill/>
                <a:prstDash val="solid"/>
                <a:miter/>
              </a:ln>
            </p:spPr>
            <p:txBody>
              <a:bodyPr rtlCol="0" anchor="ctr"/>
              <a:lstStyle/>
              <a:p>
                <a:endParaRPr lang="zh-CN" altLang="en-US" dirty="0"/>
              </a:p>
            </p:txBody>
          </p:sp>
        </p:grpSp>
        <p:sp>
          <p:nvSpPr>
            <p:cNvPr id="18" name="文本框 17"/>
            <p:cNvSpPr txBox="1"/>
            <p:nvPr/>
          </p:nvSpPr>
          <p:spPr>
            <a:xfrm>
              <a:off x="5732516" y="1672397"/>
              <a:ext cx="715818" cy="492443"/>
            </a:xfrm>
            <a:prstGeom prst="rect">
              <a:avLst/>
            </a:prstGeom>
            <a:noFill/>
          </p:spPr>
          <p:txBody>
            <a:bodyPr wrap="square" rtlCol="0">
              <a:spAutoFit/>
            </a:bodyPr>
            <a:lstStyle/>
            <a:p>
              <a:pPr algn="ctr"/>
              <a:r>
                <a:rPr lang="en-US" altLang="zh-CN" sz="2600" b="1" dirty="0">
                  <a:solidFill>
                    <a:srgbClr val="003F76"/>
                  </a:solidFill>
                  <a:latin typeface="+mn-ea"/>
                </a:rPr>
                <a:t>01</a:t>
              </a:r>
              <a:endParaRPr lang="zh-CN" altLang="en-US" sz="2600" b="1" dirty="0">
                <a:solidFill>
                  <a:srgbClr val="003F76"/>
                </a:solidFill>
                <a:latin typeface="+mn-ea"/>
              </a:endParaRPr>
            </a:p>
          </p:txBody>
        </p:sp>
      </p:grpSp>
      <p:sp>
        <p:nvSpPr>
          <p:cNvPr id="20" name="文本框 19"/>
          <p:cNvSpPr txBox="1"/>
          <p:nvPr/>
        </p:nvSpPr>
        <p:spPr>
          <a:xfrm>
            <a:off x="1946861" y="3224964"/>
            <a:ext cx="8280400" cy="922020"/>
          </a:xfrm>
          <a:prstGeom prst="rect">
            <a:avLst/>
          </a:prstGeom>
          <a:noFill/>
        </p:spPr>
        <p:txBody>
          <a:bodyPr wrap="square" rtlCol="0">
            <a:spAutoFit/>
          </a:bodyPr>
          <a:lstStyle/>
          <a:p>
            <a:pPr algn="ctr"/>
            <a:r>
              <a:rPr lang="zh-CN" altLang="en-US" sz="5400" b="1" dirty="0">
                <a:latin typeface="黑体" panose="02010609060101010101" charset="-122"/>
                <a:ea typeface="黑体" panose="02010609060101010101" charset="-122"/>
              </a:rPr>
              <a:t>已有研究述评</a:t>
            </a:r>
            <a:endParaRPr lang="zh-CN" altLang="en-US" sz="5400" b="1" dirty="0">
              <a:latin typeface="黑体" panose="02010609060101010101" charset="-122"/>
              <a:ea typeface="黑体" panose="02010609060101010101" charset="-122"/>
            </a:endParaRPr>
          </a:p>
        </p:txBody>
      </p:sp>
      <p:cxnSp>
        <p:nvCxnSpPr>
          <p:cNvPr id="22" name="直接连接符 21"/>
          <p:cNvCxnSpPr/>
          <p:nvPr/>
        </p:nvCxnSpPr>
        <p:spPr>
          <a:xfrm>
            <a:off x="5559028" y="5046436"/>
            <a:ext cx="1073944" cy="0"/>
          </a:xfrm>
          <a:prstGeom prst="line">
            <a:avLst/>
          </a:prstGeom>
          <a:ln w="28575">
            <a:solidFill>
              <a:srgbClr val="F29635"/>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77839" y="78128"/>
            <a:ext cx="431800" cy="1035200"/>
            <a:chOff x="-777839" y="78128"/>
            <a:chExt cx="431800" cy="1035200"/>
          </a:xfrm>
        </p:grpSpPr>
        <p:sp>
          <p:nvSpPr>
            <p:cNvPr id="19" name="矩形 18"/>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12192000" cy="6859051"/>
          </a:xfrm>
          <a:prstGeom prst="rect">
            <a:avLst/>
          </a:prstGeom>
        </p:spPr>
      </p:pic>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30200"/>
            <a:ext cx="11518900" cy="6197600"/>
          </a:xfrm>
          <a:prstGeom prst="rect">
            <a:avLst/>
          </a:prstGeom>
        </p:spPr>
      </p:pic>
      <p:sp>
        <p:nvSpPr>
          <p:cNvPr id="17" name="文本框 16"/>
          <p:cNvSpPr txBox="1"/>
          <p:nvPr/>
        </p:nvSpPr>
        <p:spPr>
          <a:xfrm>
            <a:off x="4322445" y="516890"/>
            <a:ext cx="4231640"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数学核心素养的相关研究</a:t>
            </a:r>
            <a:endParaRPr lang="zh-CN" altLang="en-US" sz="2800" b="1" dirty="0">
              <a:latin typeface="黑体" panose="02010609060101010101" charset="-122"/>
              <a:ea typeface="黑体" panose="02010609060101010101" charset="-122"/>
            </a:endParaRPr>
          </a:p>
        </p:txBody>
      </p:sp>
      <p:sp>
        <p:nvSpPr>
          <p:cNvPr id="94" name="矩形 93"/>
          <p:cNvSpPr/>
          <p:nvPr/>
        </p:nvSpPr>
        <p:spPr>
          <a:xfrm>
            <a:off x="604652" y="1863805"/>
            <a:ext cx="3387796" cy="4376963"/>
          </a:xfrm>
          <a:prstGeom prst="rect">
            <a:avLst/>
          </a:prstGeom>
          <a:noFill/>
          <a:ln w="22225">
            <a:solidFill>
              <a:srgbClr val="003F7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5" name="图片 94" descr="图片包含 男人, 人, 窗户, 前&#10;&#10;描述已自动生成"/>
          <p:cNvPicPr>
            <a:picLocks noChangeAspect="1"/>
          </p:cNvPicPr>
          <p:nvPr/>
        </p:nvPicPr>
        <p:blipFill>
          <a:blip r:embed="rId5" cstate="print">
            <a:extLst>
              <a:ext uri="{28A0092B-C50C-407E-A947-70E740481C1C}">
                <a14:useLocalDpi xmlns:a14="http://schemas.microsoft.com/office/drawing/2010/main" val="0"/>
              </a:ext>
            </a:extLst>
          </a:blip>
          <a:srcRect l="18653" t="615" r="30357"/>
          <a:stretch>
            <a:fillRect/>
          </a:stretch>
        </p:blipFill>
        <p:spPr>
          <a:xfrm>
            <a:off x="623511" y="1863836"/>
            <a:ext cx="3368418" cy="4376963"/>
          </a:xfrm>
          <a:custGeom>
            <a:avLst/>
            <a:gdLst>
              <a:gd name="connsiteX0" fmla="*/ 0 w 3368418"/>
              <a:gd name="connsiteY0" fmla="*/ 0 h 4376963"/>
              <a:gd name="connsiteX1" fmla="*/ 3368418 w 3368418"/>
              <a:gd name="connsiteY1" fmla="*/ 0 h 4376963"/>
              <a:gd name="connsiteX2" fmla="*/ 3368418 w 3368418"/>
              <a:gd name="connsiteY2" fmla="*/ 4376963 h 4376963"/>
              <a:gd name="connsiteX3" fmla="*/ 0 w 3368418"/>
              <a:gd name="connsiteY3" fmla="*/ 4376963 h 4376963"/>
            </a:gdLst>
            <a:ahLst/>
            <a:cxnLst>
              <a:cxn ang="0">
                <a:pos x="connsiteX0" y="connsiteY0"/>
              </a:cxn>
              <a:cxn ang="0">
                <a:pos x="connsiteX1" y="connsiteY1"/>
              </a:cxn>
              <a:cxn ang="0">
                <a:pos x="connsiteX2" y="connsiteY2"/>
              </a:cxn>
              <a:cxn ang="0">
                <a:pos x="connsiteX3" y="connsiteY3"/>
              </a:cxn>
            </a:cxnLst>
            <a:rect l="l" t="t" r="r" b="b"/>
            <a:pathLst>
              <a:path w="3368418" h="4376963">
                <a:moveTo>
                  <a:pt x="0" y="0"/>
                </a:moveTo>
                <a:lnTo>
                  <a:pt x="3368418" y="0"/>
                </a:lnTo>
                <a:lnTo>
                  <a:pt x="3368418" y="4376963"/>
                </a:lnTo>
                <a:lnTo>
                  <a:pt x="0" y="4376963"/>
                </a:lnTo>
                <a:close/>
              </a:path>
            </a:pathLst>
          </a:custGeom>
          <a:effectLst/>
        </p:spPr>
      </p:pic>
      <p:grpSp>
        <p:nvGrpSpPr>
          <p:cNvPr id="96" name="组合 95"/>
          <p:cNvGrpSpPr/>
          <p:nvPr/>
        </p:nvGrpSpPr>
        <p:grpSpPr>
          <a:xfrm>
            <a:off x="-777839" y="78128"/>
            <a:ext cx="431800" cy="1035200"/>
            <a:chOff x="-777839" y="78128"/>
            <a:chExt cx="431800" cy="1035200"/>
          </a:xfrm>
        </p:grpSpPr>
        <p:sp>
          <p:nvSpPr>
            <p:cNvPr id="97" name="矩形 96"/>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171902" y="1637082"/>
            <a:ext cx="7581900" cy="4000500"/>
            <a:chOff x="4757648" y="2285807"/>
            <a:chExt cx="7581900" cy="4000500"/>
          </a:xfrm>
        </p:grpSpPr>
        <p:sp>
          <p:nvSpPr>
            <p:cNvPr id="81" name="椭圆 80"/>
            <p:cNvSpPr/>
            <p:nvPr/>
          </p:nvSpPr>
          <p:spPr>
            <a:xfrm>
              <a:off x="5292318" y="2285807"/>
              <a:ext cx="72000" cy="72000"/>
            </a:xfrm>
            <a:prstGeom prst="ellipse">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03" name="文本框 102"/>
            <p:cNvSpPr txBox="1"/>
            <p:nvPr/>
          </p:nvSpPr>
          <p:spPr>
            <a:xfrm>
              <a:off x="4757648" y="2316922"/>
              <a:ext cx="7581900" cy="3969385"/>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  </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笔者通过梳理相关文献发现，国内外对于数学核心素养的研究主要集中于数学核心素养的内涵、构成要素和培养策略三方面。比如：马云鹏提出数学核心素养是基于具体的数学知识与技能而形成的数学思想与方法；周淑红、王玉文在 10 个“核心词”中选取最具有针对性和代表性的概念作为小学数学的核心素养；曹培英提出落实数学学科核心素养的两条基本途径；等。</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12192000" cy="6859051"/>
          </a:xfrm>
          <a:prstGeom prst="rect">
            <a:avLst/>
          </a:prstGeom>
        </p:spPr>
      </p:pic>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30200"/>
            <a:ext cx="11518900" cy="6197600"/>
          </a:xfrm>
          <a:prstGeom prst="rect">
            <a:avLst/>
          </a:prstGeom>
        </p:spPr>
      </p:pic>
      <p:sp>
        <p:nvSpPr>
          <p:cNvPr id="17" name="文本框 16"/>
          <p:cNvSpPr txBox="1"/>
          <p:nvPr/>
        </p:nvSpPr>
        <p:spPr>
          <a:xfrm>
            <a:off x="4185920" y="516890"/>
            <a:ext cx="4534535"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小学数学思考题的相关研究</a:t>
            </a:r>
            <a:endParaRPr lang="zh-CN" altLang="en-US" sz="2800" b="1" dirty="0">
              <a:latin typeface="黑体" panose="02010609060101010101" charset="-122"/>
              <a:ea typeface="黑体" panose="02010609060101010101" charset="-122"/>
            </a:endParaRPr>
          </a:p>
        </p:txBody>
      </p:sp>
      <p:grpSp>
        <p:nvGrpSpPr>
          <p:cNvPr id="96" name="组合 95"/>
          <p:cNvGrpSpPr/>
          <p:nvPr/>
        </p:nvGrpSpPr>
        <p:grpSpPr>
          <a:xfrm>
            <a:off x="-777839" y="78128"/>
            <a:ext cx="431800" cy="1035200"/>
            <a:chOff x="-777839" y="78128"/>
            <a:chExt cx="431800" cy="1035200"/>
          </a:xfrm>
        </p:grpSpPr>
        <p:sp>
          <p:nvSpPr>
            <p:cNvPr id="97" name="矩形 96"/>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535257" y="1419277"/>
            <a:ext cx="11120755" cy="5108575"/>
            <a:chOff x="1218793" y="2285807"/>
            <a:chExt cx="11120755" cy="5108575"/>
          </a:xfrm>
        </p:grpSpPr>
        <p:sp>
          <p:nvSpPr>
            <p:cNvPr id="81" name="椭圆 80"/>
            <p:cNvSpPr/>
            <p:nvPr/>
          </p:nvSpPr>
          <p:spPr>
            <a:xfrm>
              <a:off x="5292318" y="2285807"/>
              <a:ext cx="72000" cy="72000"/>
            </a:xfrm>
            <a:prstGeom prst="ellipse">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03" name="文本框 102"/>
            <p:cNvSpPr txBox="1"/>
            <p:nvPr/>
          </p:nvSpPr>
          <p:spPr>
            <a:xfrm>
              <a:off x="1218793" y="2316922"/>
              <a:ext cx="11120755" cy="5077460"/>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   </a:t>
              </a:r>
              <a:r>
                <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笔者在中国知网中以“数学思考题”为主题进行搜索，</a:t>
              </a:r>
              <a:r>
                <a:rPr lang="zh-CN" altLang="en-US" sz="2400" dirty="0">
                  <a:solidFill>
                    <a:schemeClr val="tx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从 20</a:t>
              </a:r>
              <a:r>
                <a:rPr lang="en-US" altLang="zh-CN" sz="2400" dirty="0">
                  <a:solidFill>
                    <a:schemeClr val="tx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1</a:t>
              </a:r>
              <a:r>
                <a:rPr lang="zh-CN" altLang="en-US" sz="2400" dirty="0">
                  <a:solidFill>
                    <a:schemeClr val="tx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0 年到 202</a:t>
              </a:r>
              <a:r>
                <a:rPr lang="en-US" altLang="zh-CN" sz="2400" dirty="0">
                  <a:solidFill>
                    <a:schemeClr val="tx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4</a:t>
              </a:r>
              <a:r>
                <a:rPr lang="zh-CN" altLang="en-US" sz="2400" dirty="0">
                  <a:solidFill>
                    <a:schemeClr val="tx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年共搜索到</a:t>
              </a:r>
              <a:r>
                <a:rPr lang="en-US" altLang="zh-CN" sz="2400" dirty="0">
                  <a:solidFill>
                    <a:schemeClr val="tx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99</a:t>
              </a:r>
              <a:r>
                <a:rPr lang="zh-CN" altLang="en-US" sz="2400" dirty="0">
                  <a:solidFill>
                    <a:schemeClr val="tx1"/>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篇相关的文献。</a:t>
              </a:r>
              <a:r>
                <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笔者对以上文献进行梳理发现，对于小学数学思考题的研究大多停留在具体教学案例的研究上。吴秋霞结合一年级思考题教学实际，提出一些思考题教学的方法。闫颖以苏教版二年级下册的一道思考题为例，谈小学低年级思考题的教学实践与反思。</a:t>
              </a:r>
              <a:endPar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a:p>
              <a:pPr algn="l">
                <a:lnSpc>
                  <a:spcPct val="150000"/>
                </a:lnSpc>
              </a:pPr>
              <a:r>
                <a:rPr lang="en-US" altLang="zh-CN"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   </a:t>
              </a:r>
              <a:r>
                <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就目前的数学教学来看，许多教师没有系统地研究思考题，更没有挖掘思考题背后指向的核心素养。仅仅是按照传统的教学方法来进行思考题的教学，这样的教学很难让学生在头脑中形成一个良好的思维结构，也无法实现素质教育的教学目标。</a:t>
              </a:r>
              <a:endParaRPr lang="zh-CN" altLang="en-US" sz="24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12192000" cy="6859051"/>
          </a:xfrm>
          <a:prstGeom prst="rect">
            <a:avLst/>
          </a:prstGeom>
        </p:spPr>
      </p:pic>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30200"/>
            <a:ext cx="11518900" cy="6197600"/>
          </a:xfrm>
          <a:prstGeom prst="rect">
            <a:avLst/>
          </a:prstGeom>
        </p:spPr>
      </p:pic>
      <p:pic>
        <p:nvPicPr>
          <p:cNvPr id="34" name="图形 33"/>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8534" y="2801257"/>
            <a:ext cx="3903466" cy="4056743"/>
          </a:xfrm>
          <a:prstGeom prst="rect">
            <a:avLst/>
          </a:prstGeom>
        </p:spPr>
      </p:pic>
      <p:pic>
        <p:nvPicPr>
          <p:cNvPr id="36" name="图形 3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 y="-1050"/>
            <a:ext cx="4065083" cy="4224707"/>
          </a:xfrm>
          <a:prstGeom prst="rect">
            <a:avLst/>
          </a:prstGeom>
        </p:spPr>
      </p:pic>
      <p:grpSp>
        <p:nvGrpSpPr>
          <p:cNvPr id="9" name="组合 8"/>
          <p:cNvGrpSpPr/>
          <p:nvPr/>
        </p:nvGrpSpPr>
        <p:grpSpPr>
          <a:xfrm>
            <a:off x="5445634" y="1296857"/>
            <a:ext cx="1271704" cy="1558715"/>
            <a:chOff x="5445634" y="1296857"/>
            <a:chExt cx="1271704" cy="1558715"/>
          </a:xfrm>
        </p:grpSpPr>
        <p:grpSp>
          <p:nvGrpSpPr>
            <p:cNvPr id="2" name="图形 41"/>
            <p:cNvGrpSpPr/>
            <p:nvPr/>
          </p:nvGrpSpPr>
          <p:grpSpPr>
            <a:xfrm>
              <a:off x="5445634" y="1296857"/>
              <a:ext cx="1271704" cy="1558715"/>
              <a:chOff x="5217029" y="727752"/>
              <a:chExt cx="1749919" cy="2144858"/>
            </a:xfrm>
          </p:grpSpPr>
          <p:sp>
            <p:nvSpPr>
              <p:cNvPr id="4" name="任意多边形: 形状 3"/>
              <p:cNvSpPr/>
              <p:nvPr/>
            </p:nvSpPr>
            <p:spPr>
              <a:xfrm>
                <a:off x="5753287" y="1810508"/>
                <a:ext cx="677404" cy="966525"/>
              </a:xfrm>
              <a:custGeom>
                <a:avLst/>
                <a:gdLst>
                  <a:gd name="connsiteX0" fmla="*/ 677405 w 677404"/>
                  <a:gd name="connsiteY0" fmla="*/ 966526 h 966526"/>
                  <a:gd name="connsiteX1" fmla="*/ 338788 w 677404"/>
                  <a:gd name="connsiteY1" fmla="*/ 850639 h 966526"/>
                  <a:gd name="connsiteX2" fmla="*/ 0 w 677404"/>
                  <a:gd name="connsiteY2" fmla="*/ 966526 h 966526"/>
                  <a:gd name="connsiteX3" fmla="*/ 0 w 677404"/>
                  <a:gd name="connsiteY3" fmla="*/ 0 h 966526"/>
                  <a:gd name="connsiteX4" fmla="*/ 677405 w 677404"/>
                  <a:gd name="connsiteY4" fmla="*/ 0 h 96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404" h="966526">
                    <a:moveTo>
                      <a:pt x="677405" y="966526"/>
                    </a:moveTo>
                    <a:lnTo>
                      <a:pt x="338788" y="850639"/>
                    </a:lnTo>
                    <a:lnTo>
                      <a:pt x="0" y="966526"/>
                    </a:lnTo>
                    <a:lnTo>
                      <a:pt x="0" y="0"/>
                    </a:lnTo>
                    <a:lnTo>
                      <a:pt x="677405" y="0"/>
                    </a:lnTo>
                    <a:close/>
                  </a:path>
                </a:pathLst>
              </a:custGeom>
              <a:solidFill>
                <a:srgbClr val="00437D"/>
              </a:solidFill>
              <a:ln w="17016" cap="flat">
                <a:noFill/>
                <a:prstDash val="solid"/>
                <a:miter/>
              </a:ln>
            </p:spPr>
            <p:txBody>
              <a:bodyPr rtlCol="0" anchor="ctr"/>
              <a:lstStyle/>
              <a:p>
                <a:endParaRPr lang="zh-CN" altLang="en-US" dirty="0"/>
              </a:p>
            </p:txBody>
          </p:sp>
          <p:sp>
            <p:nvSpPr>
              <p:cNvPr id="5" name="任意多边形: 形状 4"/>
              <p:cNvSpPr/>
              <p:nvPr/>
            </p:nvSpPr>
            <p:spPr>
              <a:xfrm>
                <a:off x="5285298" y="796021"/>
                <a:ext cx="1613380" cy="1613550"/>
              </a:xfrm>
              <a:custGeom>
                <a:avLst/>
                <a:gdLst>
                  <a:gd name="connsiteX0" fmla="*/ 1613380 w 1613380"/>
                  <a:gd name="connsiteY0" fmla="*/ 806776 h 1613550"/>
                  <a:gd name="connsiteX1" fmla="*/ 1449875 w 1613380"/>
                  <a:gd name="connsiteY1" fmla="*/ 1073197 h 1613550"/>
                  <a:gd name="connsiteX2" fmla="*/ 1376997 w 1613380"/>
                  <a:gd name="connsiteY2" fmla="*/ 1377168 h 1613550"/>
                  <a:gd name="connsiteX3" fmla="*/ 1073027 w 1613380"/>
                  <a:gd name="connsiteY3" fmla="*/ 1450045 h 1613550"/>
                  <a:gd name="connsiteX4" fmla="*/ 806605 w 1613380"/>
                  <a:gd name="connsiteY4" fmla="*/ 1613551 h 1613550"/>
                  <a:gd name="connsiteX5" fmla="*/ 540183 w 1613380"/>
                  <a:gd name="connsiteY5" fmla="*/ 1450045 h 1613550"/>
                  <a:gd name="connsiteX6" fmla="*/ 236213 w 1613380"/>
                  <a:gd name="connsiteY6" fmla="*/ 1377168 h 1613550"/>
                  <a:gd name="connsiteX7" fmla="*/ 163335 w 1613380"/>
                  <a:gd name="connsiteY7" fmla="*/ 1073197 h 1613550"/>
                  <a:gd name="connsiteX8" fmla="*/ 0 w 1613380"/>
                  <a:gd name="connsiteY8" fmla="*/ 806776 h 1613550"/>
                  <a:gd name="connsiteX9" fmla="*/ 163506 w 1613380"/>
                  <a:gd name="connsiteY9" fmla="*/ 540354 h 1613550"/>
                  <a:gd name="connsiteX10" fmla="*/ 236383 w 1613380"/>
                  <a:gd name="connsiteY10" fmla="*/ 236383 h 1613550"/>
                  <a:gd name="connsiteX11" fmla="*/ 540354 w 1613380"/>
                  <a:gd name="connsiteY11" fmla="*/ 163506 h 1613550"/>
                  <a:gd name="connsiteX12" fmla="*/ 806775 w 1613380"/>
                  <a:gd name="connsiteY12" fmla="*/ 0 h 1613550"/>
                  <a:gd name="connsiteX13" fmla="*/ 1073197 w 1613380"/>
                  <a:gd name="connsiteY13" fmla="*/ 163506 h 1613550"/>
                  <a:gd name="connsiteX14" fmla="*/ 1377168 w 1613380"/>
                  <a:gd name="connsiteY14" fmla="*/ 236383 h 1613550"/>
                  <a:gd name="connsiteX15" fmla="*/ 1450045 w 1613380"/>
                  <a:gd name="connsiteY15" fmla="*/ 540354 h 1613550"/>
                  <a:gd name="connsiteX16" fmla="*/ 1613380 w 1613380"/>
                  <a:gd name="connsiteY16" fmla="*/ 806776 h 161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3380" h="1613550">
                    <a:moveTo>
                      <a:pt x="1613380" y="806776"/>
                    </a:moveTo>
                    <a:cubicBezTo>
                      <a:pt x="1613380" y="908668"/>
                      <a:pt x="1486740" y="984618"/>
                      <a:pt x="1449875" y="1073197"/>
                    </a:cubicBezTo>
                    <a:cubicBezTo>
                      <a:pt x="1411814" y="1165020"/>
                      <a:pt x="1446291" y="1308045"/>
                      <a:pt x="1376997" y="1377168"/>
                    </a:cubicBezTo>
                    <a:cubicBezTo>
                      <a:pt x="1307874" y="1446461"/>
                      <a:pt x="1164849" y="1411985"/>
                      <a:pt x="1073027" y="1450045"/>
                    </a:cubicBezTo>
                    <a:cubicBezTo>
                      <a:pt x="984447" y="1486740"/>
                      <a:pt x="908497" y="1613551"/>
                      <a:pt x="806605" y="1613551"/>
                    </a:cubicBezTo>
                    <a:cubicBezTo>
                      <a:pt x="704713" y="1613551"/>
                      <a:pt x="628763" y="1486911"/>
                      <a:pt x="540183" y="1450045"/>
                    </a:cubicBezTo>
                    <a:cubicBezTo>
                      <a:pt x="448360" y="1411985"/>
                      <a:pt x="305336" y="1446461"/>
                      <a:pt x="236213" y="1377168"/>
                    </a:cubicBezTo>
                    <a:cubicBezTo>
                      <a:pt x="166919" y="1307874"/>
                      <a:pt x="201395" y="1165020"/>
                      <a:pt x="163335" y="1073197"/>
                    </a:cubicBezTo>
                    <a:cubicBezTo>
                      <a:pt x="126640" y="984618"/>
                      <a:pt x="0" y="908497"/>
                      <a:pt x="0" y="806776"/>
                    </a:cubicBezTo>
                    <a:cubicBezTo>
                      <a:pt x="0" y="705054"/>
                      <a:pt x="126640" y="628933"/>
                      <a:pt x="163506" y="540354"/>
                    </a:cubicBezTo>
                    <a:cubicBezTo>
                      <a:pt x="201566" y="448531"/>
                      <a:pt x="167090" y="305506"/>
                      <a:pt x="236383" y="236383"/>
                    </a:cubicBezTo>
                    <a:cubicBezTo>
                      <a:pt x="305506" y="167090"/>
                      <a:pt x="448531" y="201566"/>
                      <a:pt x="540354" y="163506"/>
                    </a:cubicBezTo>
                    <a:cubicBezTo>
                      <a:pt x="628933" y="126640"/>
                      <a:pt x="704883" y="0"/>
                      <a:pt x="806775" y="0"/>
                    </a:cubicBezTo>
                    <a:cubicBezTo>
                      <a:pt x="908668" y="0"/>
                      <a:pt x="984618" y="126640"/>
                      <a:pt x="1073197" y="163506"/>
                    </a:cubicBezTo>
                    <a:cubicBezTo>
                      <a:pt x="1165020" y="201566"/>
                      <a:pt x="1308045" y="167090"/>
                      <a:pt x="1377168" y="236383"/>
                    </a:cubicBezTo>
                    <a:cubicBezTo>
                      <a:pt x="1446291" y="305677"/>
                      <a:pt x="1411985" y="448531"/>
                      <a:pt x="1450045" y="540354"/>
                    </a:cubicBezTo>
                    <a:cubicBezTo>
                      <a:pt x="1486740" y="628933"/>
                      <a:pt x="1613380" y="704883"/>
                      <a:pt x="1613380" y="806776"/>
                    </a:cubicBezTo>
                    <a:close/>
                  </a:path>
                </a:pathLst>
              </a:custGeom>
              <a:solidFill>
                <a:srgbClr val="F8B53A"/>
              </a:solidFill>
              <a:ln w="17016" cap="flat">
                <a:noFill/>
                <a:prstDash val="solid"/>
                <a:miter/>
              </a:ln>
            </p:spPr>
            <p:txBody>
              <a:bodyPr rtlCol="0" anchor="ctr"/>
              <a:lstStyle/>
              <a:p>
                <a:endParaRPr lang="zh-CN" altLang="en-US"/>
              </a:p>
            </p:txBody>
          </p:sp>
          <p:sp>
            <p:nvSpPr>
              <p:cNvPr id="6" name="任意多边形: 形状 5"/>
              <p:cNvSpPr/>
              <p:nvPr/>
            </p:nvSpPr>
            <p:spPr>
              <a:xfrm>
                <a:off x="5401796" y="912519"/>
                <a:ext cx="1380553" cy="1380553"/>
              </a:xfrm>
              <a:custGeom>
                <a:avLst/>
                <a:gdLst>
                  <a:gd name="connsiteX0" fmla="*/ 1300876 w 1300876"/>
                  <a:gd name="connsiteY0" fmla="*/ 650438 h 1300876"/>
                  <a:gd name="connsiteX1" fmla="*/ 1169116 w 1300876"/>
                  <a:gd name="connsiteY1" fmla="*/ 865317 h 1300876"/>
                  <a:gd name="connsiteX2" fmla="*/ 1110404 w 1300876"/>
                  <a:gd name="connsiteY2" fmla="*/ 1110404 h 1300876"/>
                  <a:gd name="connsiteX3" fmla="*/ 865317 w 1300876"/>
                  <a:gd name="connsiteY3" fmla="*/ 1169116 h 1300876"/>
                  <a:gd name="connsiteX4" fmla="*/ 650438 w 1300876"/>
                  <a:gd name="connsiteY4" fmla="*/ 1300876 h 1300876"/>
                  <a:gd name="connsiteX5" fmla="*/ 435560 w 1300876"/>
                  <a:gd name="connsiteY5" fmla="*/ 1169116 h 1300876"/>
                  <a:gd name="connsiteX6" fmla="*/ 190472 w 1300876"/>
                  <a:gd name="connsiteY6" fmla="*/ 1110404 h 1300876"/>
                  <a:gd name="connsiteX7" fmla="*/ 131760 w 1300876"/>
                  <a:gd name="connsiteY7" fmla="*/ 865317 h 1300876"/>
                  <a:gd name="connsiteX8" fmla="*/ 0 w 1300876"/>
                  <a:gd name="connsiteY8" fmla="*/ 650438 h 1300876"/>
                  <a:gd name="connsiteX9" fmla="*/ 131760 w 1300876"/>
                  <a:gd name="connsiteY9" fmla="*/ 435560 h 1300876"/>
                  <a:gd name="connsiteX10" fmla="*/ 190472 w 1300876"/>
                  <a:gd name="connsiteY10" fmla="*/ 190472 h 1300876"/>
                  <a:gd name="connsiteX11" fmla="*/ 435560 w 1300876"/>
                  <a:gd name="connsiteY11" fmla="*/ 131760 h 1300876"/>
                  <a:gd name="connsiteX12" fmla="*/ 650438 w 1300876"/>
                  <a:gd name="connsiteY12" fmla="*/ 0 h 1300876"/>
                  <a:gd name="connsiteX13" fmla="*/ 865317 w 1300876"/>
                  <a:gd name="connsiteY13" fmla="*/ 131760 h 1300876"/>
                  <a:gd name="connsiteX14" fmla="*/ 1110404 w 1300876"/>
                  <a:gd name="connsiteY14" fmla="*/ 190472 h 1300876"/>
                  <a:gd name="connsiteX15" fmla="*/ 1169116 w 1300876"/>
                  <a:gd name="connsiteY15" fmla="*/ 435560 h 1300876"/>
                  <a:gd name="connsiteX16" fmla="*/ 1300876 w 1300876"/>
                  <a:gd name="connsiteY16" fmla="*/ 650438 h 130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0876" h="1300876">
                    <a:moveTo>
                      <a:pt x="1300876" y="650438"/>
                    </a:moveTo>
                    <a:cubicBezTo>
                      <a:pt x="1300876" y="732532"/>
                      <a:pt x="1198643" y="793804"/>
                      <a:pt x="1169116" y="865317"/>
                    </a:cubicBezTo>
                    <a:cubicBezTo>
                      <a:pt x="1138395" y="939389"/>
                      <a:pt x="1166215" y="1054594"/>
                      <a:pt x="1110404" y="1110404"/>
                    </a:cubicBezTo>
                    <a:cubicBezTo>
                      <a:pt x="1054594" y="1166215"/>
                      <a:pt x="939218" y="1138395"/>
                      <a:pt x="865317" y="1169116"/>
                    </a:cubicBezTo>
                    <a:cubicBezTo>
                      <a:pt x="793804" y="1198813"/>
                      <a:pt x="732532" y="1300876"/>
                      <a:pt x="650438" y="1300876"/>
                    </a:cubicBezTo>
                    <a:cubicBezTo>
                      <a:pt x="568344" y="1300876"/>
                      <a:pt x="507072" y="1198643"/>
                      <a:pt x="435560" y="1169116"/>
                    </a:cubicBezTo>
                    <a:cubicBezTo>
                      <a:pt x="361487" y="1138395"/>
                      <a:pt x="246282" y="1166215"/>
                      <a:pt x="190472" y="1110404"/>
                    </a:cubicBezTo>
                    <a:cubicBezTo>
                      <a:pt x="134662" y="1054594"/>
                      <a:pt x="162482" y="939389"/>
                      <a:pt x="131760" y="865317"/>
                    </a:cubicBezTo>
                    <a:cubicBezTo>
                      <a:pt x="102063" y="793804"/>
                      <a:pt x="0" y="732532"/>
                      <a:pt x="0" y="650438"/>
                    </a:cubicBezTo>
                    <a:cubicBezTo>
                      <a:pt x="0" y="568344"/>
                      <a:pt x="102234" y="507072"/>
                      <a:pt x="131760" y="435560"/>
                    </a:cubicBezTo>
                    <a:cubicBezTo>
                      <a:pt x="162482" y="361487"/>
                      <a:pt x="134662" y="246282"/>
                      <a:pt x="190472" y="190472"/>
                    </a:cubicBezTo>
                    <a:cubicBezTo>
                      <a:pt x="246282" y="134662"/>
                      <a:pt x="361658" y="162482"/>
                      <a:pt x="435560" y="131760"/>
                    </a:cubicBezTo>
                    <a:cubicBezTo>
                      <a:pt x="507072" y="102063"/>
                      <a:pt x="568344" y="0"/>
                      <a:pt x="650438" y="0"/>
                    </a:cubicBezTo>
                    <a:cubicBezTo>
                      <a:pt x="732532" y="0"/>
                      <a:pt x="793804" y="102234"/>
                      <a:pt x="865317" y="131760"/>
                    </a:cubicBezTo>
                    <a:cubicBezTo>
                      <a:pt x="939389" y="162482"/>
                      <a:pt x="1054594" y="134662"/>
                      <a:pt x="1110404" y="190472"/>
                    </a:cubicBezTo>
                    <a:cubicBezTo>
                      <a:pt x="1166215" y="246282"/>
                      <a:pt x="1138395" y="361487"/>
                      <a:pt x="1169116" y="435560"/>
                    </a:cubicBezTo>
                    <a:cubicBezTo>
                      <a:pt x="1198813" y="506901"/>
                      <a:pt x="1300876" y="568173"/>
                      <a:pt x="1300876" y="650438"/>
                    </a:cubicBezTo>
                    <a:close/>
                  </a:path>
                </a:pathLst>
              </a:custGeom>
              <a:solidFill>
                <a:srgbClr val="00437D"/>
              </a:solidFill>
              <a:ln w="17016" cap="flat">
                <a:noFill/>
                <a:prstDash val="solid"/>
                <a:miter/>
              </a:ln>
            </p:spPr>
            <p:txBody>
              <a:bodyPr rtlCol="0" anchor="ctr"/>
              <a:lstStyle/>
              <a:p>
                <a:endParaRPr lang="zh-CN" altLang="en-US"/>
              </a:p>
            </p:txBody>
          </p:sp>
          <p:sp>
            <p:nvSpPr>
              <p:cNvPr id="7" name="任意多边形: 形状 6"/>
              <p:cNvSpPr/>
              <p:nvPr/>
            </p:nvSpPr>
            <p:spPr>
              <a:xfrm>
                <a:off x="5565632" y="1076354"/>
                <a:ext cx="1052882" cy="1052882"/>
              </a:xfrm>
              <a:custGeom>
                <a:avLst/>
                <a:gdLst>
                  <a:gd name="connsiteX0" fmla="*/ 760864 w 760864"/>
                  <a:gd name="connsiteY0" fmla="*/ 380432 h 760864"/>
                  <a:gd name="connsiteX1" fmla="*/ 683720 w 760864"/>
                  <a:gd name="connsiteY1" fmla="*/ 506048 h 760864"/>
                  <a:gd name="connsiteX2" fmla="*/ 649414 w 760864"/>
                  <a:gd name="connsiteY2" fmla="*/ 649414 h 760864"/>
                  <a:gd name="connsiteX3" fmla="*/ 506048 w 760864"/>
                  <a:gd name="connsiteY3" fmla="*/ 683720 h 760864"/>
                  <a:gd name="connsiteX4" fmla="*/ 380432 w 760864"/>
                  <a:gd name="connsiteY4" fmla="*/ 760864 h 760864"/>
                  <a:gd name="connsiteX5" fmla="*/ 254816 w 760864"/>
                  <a:gd name="connsiteY5" fmla="*/ 683720 h 760864"/>
                  <a:gd name="connsiteX6" fmla="*/ 111450 w 760864"/>
                  <a:gd name="connsiteY6" fmla="*/ 649414 h 760864"/>
                  <a:gd name="connsiteX7" fmla="*/ 77145 w 760864"/>
                  <a:gd name="connsiteY7" fmla="*/ 506048 h 760864"/>
                  <a:gd name="connsiteX8" fmla="*/ 0 w 760864"/>
                  <a:gd name="connsiteY8" fmla="*/ 380432 h 760864"/>
                  <a:gd name="connsiteX9" fmla="*/ 77145 w 760864"/>
                  <a:gd name="connsiteY9" fmla="*/ 254816 h 760864"/>
                  <a:gd name="connsiteX10" fmla="*/ 111450 w 760864"/>
                  <a:gd name="connsiteY10" fmla="*/ 111450 h 760864"/>
                  <a:gd name="connsiteX11" fmla="*/ 254816 w 760864"/>
                  <a:gd name="connsiteY11" fmla="*/ 77145 h 760864"/>
                  <a:gd name="connsiteX12" fmla="*/ 380432 w 760864"/>
                  <a:gd name="connsiteY12" fmla="*/ 0 h 760864"/>
                  <a:gd name="connsiteX13" fmla="*/ 506048 w 760864"/>
                  <a:gd name="connsiteY13" fmla="*/ 77145 h 760864"/>
                  <a:gd name="connsiteX14" fmla="*/ 649414 w 760864"/>
                  <a:gd name="connsiteY14" fmla="*/ 111450 h 760864"/>
                  <a:gd name="connsiteX15" fmla="*/ 683720 w 760864"/>
                  <a:gd name="connsiteY15" fmla="*/ 254816 h 760864"/>
                  <a:gd name="connsiteX16" fmla="*/ 760864 w 760864"/>
                  <a:gd name="connsiteY16" fmla="*/ 380432 h 76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0864" h="760864">
                    <a:moveTo>
                      <a:pt x="760864" y="380432"/>
                    </a:moveTo>
                    <a:cubicBezTo>
                      <a:pt x="760864" y="428562"/>
                      <a:pt x="701128" y="464404"/>
                      <a:pt x="683720" y="506048"/>
                    </a:cubicBezTo>
                    <a:cubicBezTo>
                      <a:pt x="665799" y="549399"/>
                      <a:pt x="682013" y="616816"/>
                      <a:pt x="649414" y="649414"/>
                    </a:cubicBezTo>
                    <a:cubicBezTo>
                      <a:pt x="616816" y="682013"/>
                      <a:pt x="549229" y="665799"/>
                      <a:pt x="506048" y="683720"/>
                    </a:cubicBezTo>
                    <a:cubicBezTo>
                      <a:pt x="464233" y="701128"/>
                      <a:pt x="428392" y="760864"/>
                      <a:pt x="380432" y="760864"/>
                    </a:cubicBezTo>
                    <a:cubicBezTo>
                      <a:pt x="332302" y="760864"/>
                      <a:pt x="296461" y="701128"/>
                      <a:pt x="254816" y="683720"/>
                    </a:cubicBezTo>
                    <a:cubicBezTo>
                      <a:pt x="211465" y="665799"/>
                      <a:pt x="144049" y="682013"/>
                      <a:pt x="111450" y="649414"/>
                    </a:cubicBezTo>
                    <a:cubicBezTo>
                      <a:pt x="78851" y="616816"/>
                      <a:pt x="95065" y="549399"/>
                      <a:pt x="77145" y="506048"/>
                    </a:cubicBezTo>
                    <a:cubicBezTo>
                      <a:pt x="59736" y="464233"/>
                      <a:pt x="0" y="428392"/>
                      <a:pt x="0" y="380432"/>
                    </a:cubicBezTo>
                    <a:cubicBezTo>
                      <a:pt x="0" y="332473"/>
                      <a:pt x="59736" y="296461"/>
                      <a:pt x="77145" y="254816"/>
                    </a:cubicBezTo>
                    <a:cubicBezTo>
                      <a:pt x="95065" y="211465"/>
                      <a:pt x="78851" y="144049"/>
                      <a:pt x="111450" y="111450"/>
                    </a:cubicBezTo>
                    <a:cubicBezTo>
                      <a:pt x="144049" y="78851"/>
                      <a:pt x="211636" y="95065"/>
                      <a:pt x="254816" y="77145"/>
                    </a:cubicBezTo>
                    <a:cubicBezTo>
                      <a:pt x="296631" y="59736"/>
                      <a:pt x="332473" y="0"/>
                      <a:pt x="380432" y="0"/>
                    </a:cubicBezTo>
                    <a:cubicBezTo>
                      <a:pt x="428562" y="0"/>
                      <a:pt x="464233" y="59736"/>
                      <a:pt x="506048" y="77145"/>
                    </a:cubicBezTo>
                    <a:cubicBezTo>
                      <a:pt x="549399" y="95065"/>
                      <a:pt x="616816" y="78851"/>
                      <a:pt x="649414" y="111450"/>
                    </a:cubicBezTo>
                    <a:cubicBezTo>
                      <a:pt x="682013" y="144049"/>
                      <a:pt x="665799" y="211465"/>
                      <a:pt x="683720" y="254816"/>
                    </a:cubicBezTo>
                    <a:cubicBezTo>
                      <a:pt x="701128" y="296461"/>
                      <a:pt x="760864" y="332302"/>
                      <a:pt x="760864" y="380432"/>
                    </a:cubicBezTo>
                    <a:close/>
                  </a:path>
                </a:pathLst>
              </a:custGeom>
              <a:solidFill>
                <a:srgbClr val="FFFFFF"/>
              </a:solidFill>
              <a:ln w="17016" cap="flat">
                <a:noFill/>
                <a:prstDash val="solid"/>
                <a:miter/>
              </a:ln>
            </p:spPr>
            <p:txBody>
              <a:bodyPr rtlCol="0" anchor="ctr"/>
              <a:lstStyle/>
              <a:p>
                <a:endParaRPr lang="zh-CN" altLang="en-US"/>
              </a:p>
            </p:txBody>
          </p:sp>
          <p:sp>
            <p:nvSpPr>
              <p:cNvPr id="8" name="任意多边形: 形状 7"/>
              <p:cNvSpPr/>
              <p:nvPr/>
            </p:nvSpPr>
            <p:spPr>
              <a:xfrm>
                <a:off x="5217029" y="727752"/>
                <a:ext cx="1749919" cy="2144858"/>
              </a:xfrm>
              <a:custGeom>
                <a:avLst/>
                <a:gdLst>
                  <a:gd name="connsiteX0" fmla="*/ 875045 w 1749919"/>
                  <a:gd name="connsiteY0" fmla="*/ 68270 h 2144858"/>
                  <a:gd name="connsiteX1" fmla="*/ 1141467 w 1749919"/>
                  <a:gd name="connsiteY1" fmla="*/ 231775 h 2144858"/>
                  <a:gd name="connsiteX2" fmla="*/ 1445437 w 1749919"/>
                  <a:gd name="connsiteY2" fmla="*/ 304653 h 2144858"/>
                  <a:gd name="connsiteX3" fmla="*/ 1518315 w 1749919"/>
                  <a:gd name="connsiteY3" fmla="*/ 608623 h 2144858"/>
                  <a:gd name="connsiteX4" fmla="*/ 1681821 w 1749919"/>
                  <a:gd name="connsiteY4" fmla="*/ 875045 h 2144858"/>
                  <a:gd name="connsiteX5" fmla="*/ 1518315 w 1749919"/>
                  <a:gd name="connsiteY5" fmla="*/ 1141467 h 2144858"/>
                  <a:gd name="connsiteX6" fmla="*/ 1445437 w 1749919"/>
                  <a:gd name="connsiteY6" fmla="*/ 1445437 h 2144858"/>
                  <a:gd name="connsiteX7" fmla="*/ 1213662 w 1749919"/>
                  <a:gd name="connsiteY7" fmla="*/ 1501077 h 2144858"/>
                  <a:gd name="connsiteX8" fmla="*/ 1213662 w 1749919"/>
                  <a:gd name="connsiteY8" fmla="*/ 2049281 h 2144858"/>
                  <a:gd name="connsiteX9" fmla="*/ 874874 w 1749919"/>
                  <a:gd name="connsiteY9" fmla="*/ 1933394 h 2144858"/>
                  <a:gd name="connsiteX10" fmla="*/ 536087 w 1749919"/>
                  <a:gd name="connsiteY10" fmla="*/ 2049281 h 2144858"/>
                  <a:gd name="connsiteX11" fmla="*/ 536087 w 1749919"/>
                  <a:gd name="connsiteY11" fmla="*/ 1501077 h 2144858"/>
                  <a:gd name="connsiteX12" fmla="*/ 304482 w 1749919"/>
                  <a:gd name="connsiteY12" fmla="*/ 1445437 h 2144858"/>
                  <a:gd name="connsiteX13" fmla="*/ 231604 w 1749919"/>
                  <a:gd name="connsiteY13" fmla="*/ 1141467 h 2144858"/>
                  <a:gd name="connsiteX14" fmla="*/ 68270 w 1749919"/>
                  <a:gd name="connsiteY14" fmla="*/ 875045 h 2144858"/>
                  <a:gd name="connsiteX15" fmla="*/ 231775 w 1749919"/>
                  <a:gd name="connsiteY15" fmla="*/ 608623 h 2144858"/>
                  <a:gd name="connsiteX16" fmla="*/ 304653 w 1749919"/>
                  <a:gd name="connsiteY16" fmla="*/ 304653 h 2144858"/>
                  <a:gd name="connsiteX17" fmla="*/ 608623 w 1749919"/>
                  <a:gd name="connsiteY17" fmla="*/ 231775 h 2144858"/>
                  <a:gd name="connsiteX18" fmla="*/ 875045 w 1749919"/>
                  <a:gd name="connsiteY18" fmla="*/ 68270 h 2144858"/>
                  <a:gd name="connsiteX19" fmla="*/ 875045 w 1749919"/>
                  <a:gd name="connsiteY19" fmla="*/ 0 h 2144858"/>
                  <a:gd name="connsiteX20" fmla="*/ 667335 w 1749919"/>
                  <a:gd name="connsiteY20" fmla="*/ 106159 h 2144858"/>
                  <a:gd name="connsiteX21" fmla="*/ 582510 w 1749919"/>
                  <a:gd name="connsiteY21" fmla="*/ 168626 h 2144858"/>
                  <a:gd name="connsiteX22" fmla="*/ 473108 w 1749919"/>
                  <a:gd name="connsiteY22" fmla="*/ 186035 h 2144858"/>
                  <a:gd name="connsiteX23" fmla="*/ 256523 w 1749919"/>
                  <a:gd name="connsiteY23" fmla="*/ 256182 h 2144858"/>
                  <a:gd name="connsiteX24" fmla="*/ 186376 w 1749919"/>
                  <a:gd name="connsiteY24" fmla="*/ 472767 h 2144858"/>
                  <a:gd name="connsiteX25" fmla="*/ 168967 w 1749919"/>
                  <a:gd name="connsiteY25" fmla="*/ 582169 h 2144858"/>
                  <a:gd name="connsiteX26" fmla="*/ 106501 w 1749919"/>
                  <a:gd name="connsiteY26" fmla="*/ 666994 h 2144858"/>
                  <a:gd name="connsiteX27" fmla="*/ 0 w 1749919"/>
                  <a:gd name="connsiteY27" fmla="*/ 875045 h 2144858"/>
                  <a:gd name="connsiteX28" fmla="*/ 106159 w 1749919"/>
                  <a:gd name="connsiteY28" fmla="*/ 1082755 h 2144858"/>
                  <a:gd name="connsiteX29" fmla="*/ 168626 w 1749919"/>
                  <a:gd name="connsiteY29" fmla="*/ 1167580 h 2144858"/>
                  <a:gd name="connsiteX30" fmla="*/ 186035 w 1749919"/>
                  <a:gd name="connsiteY30" fmla="*/ 1276982 h 2144858"/>
                  <a:gd name="connsiteX31" fmla="*/ 256352 w 1749919"/>
                  <a:gd name="connsiteY31" fmla="*/ 1493567 h 2144858"/>
                  <a:gd name="connsiteX32" fmla="*/ 467988 w 1749919"/>
                  <a:gd name="connsiteY32" fmla="*/ 1563544 h 2144858"/>
                  <a:gd name="connsiteX33" fmla="*/ 467988 w 1749919"/>
                  <a:gd name="connsiteY33" fmla="*/ 2049281 h 2144858"/>
                  <a:gd name="connsiteX34" fmla="*/ 467988 w 1749919"/>
                  <a:gd name="connsiteY34" fmla="*/ 2144859 h 2144858"/>
                  <a:gd name="connsiteX35" fmla="*/ 558445 w 1749919"/>
                  <a:gd name="connsiteY35" fmla="*/ 2113967 h 2144858"/>
                  <a:gd name="connsiteX36" fmla="*/ 875045 w 1749919"/>
                  <a:gd name="connsiteY36" fmla="*/ 2005589 h 2144858"/>
                  <a:gd name="connsiteX37" fmla="*/ 1191645 w 1749919"/>
                  <a:gd name="connsiteY37" fmla="*/ 2113967 h 2144858"/>
                  <a:gd name="connsiteX38" fmla="*/ 1282102 w 1749919"/>
                  <a:gd name="connsiteY38" fmla="*/ 2144859 h 2144858"/>
                  <a:gd name="connsiteX39" fmla="*/ 1282102 w 1749919"/>
                  <a:gd name="connsiteY39" fmla="*/ 2049281 h 2144858"/>
                  <a:gd name="connsiteX40" fmla="*/ 1282102 w 1749919"/>
                  <a:gd name="connsiteY40" fmla="*/ 1563544 h 2144858"/>
                  <a:gd name="connsiteX41" fmla="*/ 1493738 w 1749919"/>
                  <a:gd name="connsiteY41" fmla="*/ 1493567 h 2144858"/>
                  <a:gd name="connsiteX42" fmla="*/ 1563885 w 1749919"/>
                  <a:gd name="connsiteY42" fmla="*/ 1276982 h 2144858"/>
                  <a:gd name="connsiteX43" fmla="*/ 1581294 w 1749919"/>
                  <a:gd name="connsiteY43" fmla="*/ 1167580 h 2144858"/>
                  <a:gd name="connsiteX44" fmla="*/ 1643760 w 1749919"/>
                  <a:gd name="connsiteY44" fmla="*/ 1082755 h 2144858"/>
                  <a:gd name="connsiteX45" fmla="*/ 1749919 w 1749919"/>
                  <a:gd name="connsiteY45" fmla="*/ 875045 h 2144858"/>
                  <a:gd name="connsiteX46" fmla="*/ 1643760 w 1749919"/>
                  <a:gd name="connsiteY46" fmla="*/ 667335 h 2144858"/>
                  <a:gd name="connsiteX47" fmla="*/ 1581294 w 1749919"/>
                  <a:gd name="connsiteY47" fmla="*/ 582510 h 2144858"/>
                  <a:gd name="connsiteX48" fmla="*/ 1563885 w 1749919"/>
                  <a:gd name="connsiteY48" fmla="*/ 472937 h 2144858"/>
                  <a:gd name="connsiteX49" fmla="*/ 1493738 w 1749919"/>
                  <a:gd name="connsiteY49" fmla="*/ 256352 h 2144858"/>
                  <a:gd name="connsiteX50" fmla="*/ 1277153 w 1749919"/>
                  <a:gd name="connsiteY50" fmla="*/ 186205 h 2144858"/>
                  <a:gd name="connsiteX51" fmla="*/ 1167751 w 1749919"/>
                  <a:gd name="connsiteY51" fmla="*/ 168796 h 2144858"/>
                  <a:gd name="connsiteX52" fmla="*/ 1082926 w 1749919"/>
                  <a:gd name="connsiteY52" fmla="*/ 106330 h 2144858"/>
                  <a:gd name="connsiteX53" fmla="*/ 875045 w 1749919"/>
                  <a:gd name="connsiteY53" fmla="*/ 0 h 2144858"/>
                  <a:gd name="connsiteX54" fmla="*/ 875045 w 1749919"/>
                  <a:gd name="connsiteY54" fmla="*/ 0 h 21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49919" h="2144858">
                    <a:moveTo>
                      <a:pt x="875045" y="68270"/>
                    </a:moveTo>
                    <a:cubicBezTo>
                      <a:pt x="976937" y="68270"/>
                      <a:pt x="1052887" y="194910"/>
                      <a:pt x="1141467" y="231775"/>
                    </a:cubicBezTo>
                    <a:cubicBezTo>
                      <a:pt x="1233290" y="269835"/>
                      <a:pt x="1376314" y="235359"/>
                      <a:pt x="1445437" y="304653"/>
                    </a:cubicBezTo>
                    <a:cubicBezTo>
                      <a:pt x="1514560" y="373947"/>
                      <a:pt x="1480255" y="516801"/>
                      <a:pt x="1518315" y="608623"/>
                    </a:cubicBezTo>
                    <a:cubicBezTo>
                      <a:pt x="1555010" y="697203"/>
                      <a:pt x="1681821" y="773153"/>
                      <a:pt x="1681821" y="875045"/>
                    </a:cubicBezTo>
                    <a:cubicBezTo>
                      <a:pt x="1681821" y="976937"/>
                      <a:pt x="1555181" y="1052887"/>
                      <a:pt x="1518315" y="1141467"/>
                    </a:cubicBezTo>
                    <a:cubicBezTo>
                      <a:pt x="1480255" y="1233290"/>
                      <a:pt x="1514731" y="1376314"/>
                      <a:pt x="1445437" y="1445437"/>
                    </a:cubicBezTo>
                    <a:cubicBezTo>
                      <a:pt x="1392699" y="1498175"/>
                      <a:pt x="1296951" y="1490836"/>
                      <a:pt x="1213662" y="1501077"/>
                    </a:cubicBezTo>
                    <a:lnTo>
                      <a:pt x="1213662" y="2049281"/>
                    </a:lnTo>
                    <a:lnTo>
                      <a:pt x="874874" y="1933394"/>
                    </a:lnTo>
                    <a:lnTo>
                      <a:pt x="536087" y="2049281"/>
                    </a:lnTo>
                    <a:lnTo>
                      <a:pt x="536087" y="1501077"/>
                    </a:lnTo>
                    <a:cubicBezTo>
                      <a:pt x="452798" y="1490666"/>
                      <a:pt x="357220" y="1498175"/>
                      <a:pt x="304482" y="1445437"/>
                    </a:cubicBezTo>
                    <a:cubicBezTo>
                      <a:pt x="235189" y="1376144"/>
                      <a:pt x="269665" y="1233290"/>
                      <a:pt x="231604" y="1141467"/>
                    </a:cubicBezTo>
                    <a:cubicBezTo>
                      <a:pt x="194910" y="1052887"/>
                      <a:pt x="68270" y="976767"/>
                      <a:pt x="68270" y="875045"/>
                    </a:cubicBezTo>
                    <a:cubicBezTo>
                      <a:pt x="68270" y="773323"/>
                      <a:pt x="194910" y="697203"/>
                      <a:pt x="231775" y="608623"/>
                    </a:cubicBezTo>
                    <a:cubicBezTo>
                      <a:pt x="269835" y="516801"/>
                      <a:pt x="235359" y="373776"/>
                      <a:pt x="304653" y="304653"/>
                    </a:cubicBezTo>
                    <a:cubicBezTo>
                      <a:pt x="373776" y="235359"/>
                      <a:pt x="516801" y="269835"/>
                      <a:pt x="608623" y="231775"/>
                    </a:cubicBezTo>
                    <a:cubicBezTo>
                      <a:pt x="697203" y="194910"/>
                      <a:pt x="773153" y="68270"/>
                      <a:pt x="875045" y="68270"/>
                    </a:cubicBezTo>
                    <a:moveTo>
                      <a:pt x="875045" y="0"/>
                    </a:moveTo>
                    <a:cubicBezTo>
                      <a:pt x="788684" y="0"/>
                      <a:pt x="724169" y="56322"/>
                      <a:pt x="667335" y="106159"/>
                    </a:cubicBezTo>
                    <a:cubicBezTo>
                      <a:pt x="636784" y="132955"/>
                      <a:pt x="607940" y="158044"/>
                      <a:pt x="582510" y="168626"/>
                    </a:cubicBezTo>
                    <a:cubicBezTo>
                      <a:pt x="554861" y="180061"/>
                      <a:pt x="515094" y="182962"/>
                      <a:pt x="473108" y="186035"/>
                    </a:cubicBezTo>
                    <a:cubicBezTo>
                      <a:pt x="399036" y="191496"/>
                      <a:pt x="315064" y="197470"/>
                      <a:pt x="256523" y="256182"/>
                    </a:cubicBezTo>
                    <a:cubicBezTo>
                      <a:pt x="197811" y="314893"/>
                      <a:pt x="191667" y="398865"/>
                      <a:pt x="186376" y="472767"/>
                    </a:cubicBezTo>
                    <a:cubicBezTo>
                      <a:pt x="183304" y="514923"/>
                      <a:pt x="180402" y="554690"/>
                      <a:pt x="168967" y="582169"/>
                    </a:cubicBezTo>
                    <a:cubicBezTo>
                      <a:pt x="158385" y="607599"/>
                      <a:pt x="133126" y="636443"/>
                      <a:pt x="106501" y="666994"/>
                    </a:cubicBezTo>
                    <a:cubicBezTo>
                      <a:pt x="56322" y="723999"/>
                      <a:pt x="0" y="788513"/>
                      <a:pt x="0" y="875045"/>
                    </a:cubicBezTo>
                    <a:cubicBezTo>
                      <a:pt x="0" y="961406"/>
                      <a:pt x="56322" y="1025921"/>
                      <a:pt x="106159" y="1082755"/>
                    </a:cubicBezTo>
                    <a:cubicBezTo>
                      <a:pt x="132955" y="1113306"/>
                      <a:pt x="158044" y="1142150"/>
                      <a:pt x="168626" y="1167580"/>
                    </a:cubicBezTo>
                    <a:cubicBezTo>
                      <a:pt x="180061" y="1195229"/>
                      <a:pt x="182962" y="1234996"/>
                      <a:pt x="186035" y="1276982"/>
                    </a:cubicBezTo>
                    <a:cubicBezTo>
                      <a:pt x="191496" y="1351055"/>
                      <a:pt x="197640" y="1434855"/>
                      <a:pt x="256352" y="1493567"/>
                    </a:cubicBezTo>
                    <a:cubicBezTo>
                      <a:pt x="313699" y="1550914"/>
                      <a:pt x="395281" y="1558082"/>
                      <a:pt x="467988" y="1563544"/>
                    </a:cubicBezTo>
                    <a:lnTo>
                      <a:pt x="467988" y="2049281"/>
                    </a:lnTo>
                    <a:lnTo>
                      <a:pt x="467988" y="2144859"/>
                    </a:lnTo>
                    <a:lnTo>
                      <a:pt x="558445" y="2113967"/>
                    </a:lnTo>
                    <a:lnTo>
                      <a:pt x="875045" y="2005589"/>
                    </a:lnTo>
                    <a:lnTo>
                      <a:pt x="1191645" y="2113967"/>
                    </a:lnTo>
                    <a:lnTo>
                      <a:pt x="1282102" y="2144859"/>
                    </a:lnTo>
                    <a:lnTo>
                      <a:pt x="1282102" y="2049281"/>
                    </a:lnTo>
                    <a:lnTo>
                      <a:pt x="1282102" y="1563544"/>
                    </a:lnTo>
                    <a:cubicBezTo>
                      <a:pt x="1354980" y="1558253"/>
                      <a:pt x="1436392" y="1551084"/>
                      <a:pt x="1493738" y="1493567"/>
                    </a:cubicBezTo>
                    <a:cubicBezTo>
                      <a:pt x="1552450" y="1434855"/>
                      <a:pt x="1558594" y="1350884"/>
                      <a:pt x="1563885" y="1276982"/>
                    </a:cubicBezTo>
                    <a:cubicBezTo>
                      <a:pt x="1566957" y="1234826"/>
                      <a:pt x="1569859" y="1195059"/>
                      <a:pt x="1581294" y="1167580"/>
                    </a:cubicBezTo>
                    <a:cubicBezTo>
                      <a:pt x="1591875" y="1142150"/>
                      <a:pt x="1616964" y="1113306"/>
                      <a:pt x="1643760" y="1082755"/>
                    </a:cubicBezTo>
                    <a:cubicBezTo>
                      <a:pt x="1693597" y="1025921"/>
                      <a:pt x="1749919" y="961406"/>
                      <a:pt x="1749919" y="875045"/>
                    </a:cubicBezTo>
                    <a:cubicBezTo>
                      <a:pt x="1749919" y="788684"/>
                      <a:pt x="1693597" y="724169"/>
                      <a:pt x="1643760" y="667335"/>
                    </a:cubicBezTo>
                    <a:cubicBezTo>
                      <a:pt x="1616964" y="636784"/>
                      <a:pt x="1591705" y="607940"/>
                      <a:pt x="1581294" y="582510"/>
                    </a:cubicBezTo>
                    <a:cubicBezTo>
                      <a:pt x="1569859" y="554861"/>
                      <a:pt x="1566957" y="515094"/>
                      <a:pt x="1563885" y="472937"/>
                    </a:cubicBezTo>
                    <a:cubicBezTo>
                      <a:pt x="1558423" y="398865"/>
                      <a:pt x="1552279" y="315064"/>
                      <a:pt x="1493738" y="256352"/>
                    </a:cubicBezTo>
                    <a:cubicBezTo>
                      <a:pt x="1435026" y="197640"/>
                      <a:pt x="1351055" y="191496"/>
                      <a:pt x="1277153" y="186205"/>
                    </a:cubicBezTo>
                    <a:cubicBezTo>
                      <a:pt x="1234996" y="183133"/>
                      <a:pt x="1195229" y="180232"/>
                      <a:pt x="1167751" y="168796"/>
                    </a:cubicBezTo>
                    <a:cubicBezTo>
                      <a:pt x="1142320" y="158215"/>
                      <a:pt x="1113476" y="132955"/>
                      <a:pt x="1082926" y="106330"/>
                    </a:cubicBezTo>
                    <a:cubicBezTo>
                      <a:pt x="1025921" y="56322"/>
                      <a:pt x="961406" y="0"/>
                      <a:pt x="875045" y="0"/>
                    </a:cubicBezTo>
                    <a:lnTo>
                      <a:pt x="875045" y="0"/>
                    </a:lnTo>
                    <a:close/>
                  </a:path>
                </a:pathLst>
              </a:custGeom>
              <a:solidFill>
                <a:srgbClr val="E2F2F3"/>
              </a:solidFill>
              <a:ln w="17016" cap="flat">
                <a:noFill/>
                <a:prstDash val="solid"/>
                <a:miter/>
              </a:ln>
            </p:spPr>
            <p:txBody>
              <a:bodyPr rtlCol="0" anchor="ctr"/>
              <a:lstStyle/>
              <a:p>
                <a:endParaRPr lang="zh-CN" altLang="en-US" dirty="0"/>
              </a:p>
            </p:txBody>
          </p:sp>
        </p:grpSp>
        <p:sp>
          <p:nvSpPr>
            <p:cNvPr id="18" name="文本框 17"/>
            <p:cNvSpPr txBox="1"/>
            <p:nvPr/>
          </p:nvSpPr>
          <p:spPr>
            <a:xfrm>
              <a:off x="5723877" y="1686548"/>
              <a:ext cx="715818" cy="492443"/>
            </a:xfrm>
            <a:prstGeom prst="rect">
              <a:avLst/>
            </a:prstGeom>
            <a:noFill/>
          </p:spPr>
          <p:txBody>
            <a:bodyPr wrap="square" rtlCol="0">
              <a:spAutoFit/>
            </a:bodyPr>
            <a:lstStyle/>
            <a:p>
              <a:pPr algn="ctr"/>
              <a:r>
                <a:rPr lang="en-US" altLang="zh-CN" sz="2600" b="1" dirty="0">
                  <a:solidFill>
                    <a:srgbClr val="003F76"/>
                  </a:solidFill>
                  <a:latin typeface="+mn-ea"/>
                </a:rPr>
                <a:t>02</a:t>
              </a:r>
              <a:endParaRPr lang="zh-CN" altLang="en-US" sz="2600" b="1" dirty="0">
                <a:solidFill>
                  <a:srgbClr val="003F76"/>
                </a:solidFill>
                <a:latin typeface="+mn-ea"/>
              </a:endParaRPr>
            </a:p>
          </p:txBody>
        </p:sp>
      </p:grpSp>
      <p:sp>
        <p:nvSpPr>
          <p:cNvPr id="20" name="文本框 19"/>
          <p:cNvSpPr txBox="1"/>
          <p:nvPr/>
        </p:nvSpPr>
        <p:spPr>
          <a:xfrm>
            <a:off x="1946861" y="3224964"/>
            <a:ext cx="8280400" cy="922020"/>
          </a:xfrm>
          <a:prstGeom prst="rect">
            <a:avLst/>
          </a:prstGeom>
          <a:noFill/>
        </p:spPr>
        <p:txBody>
          <a:bodyPr wrap="square" rtlCol="0">
            <a:spAutoFit/>
          </a:bodyPr>
          <a:lstStyle/>
          <a:p>
            <a:pPr algn="ctr"/>
            <a:r>
              <a:rPr lang="zh-CN" altLang="en-US" sz="5400" b="1" dirty="0">
                <a:latin typeface="黑体" panose="02010609060101010101" charset="-122"/>
                <a:ea typeface="黑体" panose="02010609060101010101" charset="-122"/>
              </a:rPr>
              <a:t>对课题的认识与理解</a:t>
            </a:r>
            <a:endParaRPr lang="zh-CN" altLang="en-US" sz="5400" b="1" dirty="0">
              <a:latin typeface="黑体" panose="02010609060101010101" charset="-122"/>
              <a:ea typeface="黑体" panose="02010609060101010101" charset="-122"/>
            </a:endParaRPr>
          </a:p>
        </p:txBody>
      </p:sp>
      <p:cxnSp>
        <p:nvCxnSpPr>
          <p:cNvPr id="22" name="直接连接符 21"/>
          <p:cNvCxnSpPr/>
          <p:nvPr/>
        </p:nvCxnSpPr>
        <p:spPr>
          <a:xfrm>
            <a:off x="5559028" y="5046436"/>
            <a:ext cx="1073944" cy="0"/>
          </a:xfrm>
          <a:prstGeom prst="line">
            <a:avLst/>
          </a:prstGeom>
          <a:ln w="28575">
            <a:solidFill>
              <a:srgbClr val="F29635"/>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77839" y="78128"/>
            <a:ext cx="431800" cy="1035200"/>
            <a:chOff x="-777839" y="78128"/>
            <a:chExt cx="431800" cy="1035200"/>
          </a:xfrm>
        </p:grpSpPr>
        <p:sp>
          <p:nvSpPr>
            <p:cNvPr id="19" name="矩形 18"/>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12192000" cy="6859051"/>
          </a:xfrm>
          <a:prstGeom prst="rect">
            <a:avLst/>
          </a:prstGeom>
        </p:spPr>
      </p:pic>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6060" y="212725"/>
            <a:ext cx="11768455" cy="6415405"/>
          </a:xfrm>
          <a:prstGeom prst="rect">
            <a:avLst/>
          </a:prstGeom>
        </p:spPr>
      </p:pic>
      <p:cxnSp>
        <p:nvCxnSpPr>
          <p:cNvPr id="28" name="直接连接符 27"/>
          <p:cNvCxnSpPr/>
          <p:nvPr/>
        </p:nvCxnSpPr>
        <p:spPr>
          <a:xfrm>
            <a:off x="2006188" y="4519723"/>
            <a:ext cx="739482" cy="0"/>
          </a:xfrm>
          <a:prstGeom prst="line">
            <a:avLst/>
          </a:prstGeom>
          <a:ln w="28575">
            <a:solidFill>
              <a:srgbClr val="003F76"/>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343707" y="1191244"/>
            <a:ext cx="4293870" cy="5168265"/>
            <a:chOff x="278335" y="3187179"/>
            <a:chExt cx="2576879" cy="3101629"/>
          </a:xfrm>
        </p:grpSpPr>
        <p:sp>
          <p:nvSpPr>
            <p:cNvPr id="34" name="文本框 33"/>
            <p:cNvSpPr txBox="1"/>
            <p:nvPr/>
          </p:nvSpPr>
          <p:spPr>
            <a:xfrm>
              <a:off x="559753" y="3187179"/>
              <a:ext cx="1947034" cy="276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数学核心素养</a:t>
              </a:r>
              <a:endParaRPr lang="zh-CN" altLang="en-US" sz="24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sp>
          <p:nvSpPr>
            <p:cNvPr id="37" name="文本框 36"/>
            <p:cNvSpPr txBox="1"/>
            <p:nvPr/>
          </p:nvSpPr>
          <p:spPr>
            <a:xfrm>
              <a:off x="278335" y="3463464"/>
              <a:ext cx="2576879" cy="2825344"/>
            </a:xfrm>
            <a:prstGeom prst="rect">
              <a:avLst/>
            </a:prstGeom>
            <a:noFill/>
            <a:ln>
              <a:solidFill>
                <a:schemeClr val="accent1"/>
              </a:solidFill>
            </a:ln>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   </a:t>
              </a:r>
              <a:r>
                <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义务教育数学课程标准（2022年版）》（以下简称新课标）将数学核心素养表述为“三会”，即会用数学的眼光观察现实世界，会用数学的思维思考现实世界，会用数学的语言表达现实世界。小学阶段主要表现为“数感、量感、符号意识、运算能力、几何直观、空间观念、推理意识、数据意识、模型意识、应用意识、创新意识”。</a:t>
              </a:r>
              <a:endPar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grpSp>
      <p:cxnSp>
        <p:nvCxnSpPr>
          <p:cNvPr id="29" name="直接连接符 28"/>
          <p:cNvCxnSpPr/>
          <p:nvPr/>
        </p:nvCxnSpPr>
        <p:spPr>
          <a:xfrm>
            <a:off x="5967744" y="4519723"/>
            <a:ext cx="739482" cy="0"/>
          </a:xfrm>
          <a:prstGeom prst="line">
            <a:avLst/>
          </a:prstGeom>
          <a:ln w="28575">
            <a:solidFill>
              <a:srgbClr val="003F76"/>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4765279" y="1191244"/>
            <a:ext cx="3538855" cy="3528696"/>
            <a:chOff x="510213" y="3187179"/>
            <a:chExt cx="2123772" cy="2117675"/>
          </a:xfrm>
        </p:grpSpPr>
        <p:sp>
          <p:nvSpPr>
            <p:cNvPr id="41" name="文本框 40"/>
            <p:cNvSpPr txBox="1"/>
            <p:nvPr/>
          </p:nvSpPr>
          <p:spPr>
            <a:xfrm>
              <a:off x="515167" y="3187179"/>
              <a:ext cx="1947034" cy="2762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小学数学思考题</a:t>
              </a:r>
              <a:endParaRPr lang="zh-CN" altLang="en-US" sz="24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sp>
          <p:nvSpPr>
            <p:cNvPr id="42" name="文本框 41"/>
            <p:cNvSpPr txBox="1"/>
            <p:nvPr/>
          </p:nvSpPr>
          <p:spPr>
            <a:xfrm>
              <a:off x="510213" y="3587697"/>
              <a:ext cx="2123772" cy="171715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   </a:t>
              </a:r>
              <a:r>
                <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本文研究的思考题不是泛指所有具有一定难度的数学习题，而是特指苏教版小学数学低段教材中放在相关课时末尾，呈现在一个独立方框内，有明显标识的系列习题。</a:t>
              </a:r>
              <a:endPar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grpSp>
      <p:cxnSp>
        <p:nvCxnSpPr>
          <p:cNvPr id="31" name="直接连接符 30"/>
          <p:cNvCxnSpPr/>
          <p:nvPr/>
        </p:nvCxnSpPr>
        <p:spPr>
          <a:xfrm>
            <a:off x="9715087" y="4519723"/>
            <a:ext cx="739482" cy="0"/>
          </a:xfrm>
          <a:prstGeom prst="line">
            <a:avLst/>
          </a:prstGeom>
          <a:ln w="28575">
            <a:solidFill>
              <a:srgbClr val="003F76"/>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8302966" y="1191244"/>
            <a:ext cx="3578860" cy="4913763"/>
            <a:chOff x="463922" y="3187179"/>
            <a:chExt cx="2147780" cy="2948895"/>
          </a:xfrm>
        </p:grpSpPr>
        <p:sp>
          <p:nvSpPr>
            <p:cNvPr id="44" name="文本框 43"/>
            <p:cNvSpPr txBox="1"/>
            <p:nvPr/>
          </p:nvSpPr>
          <p:spPr>
            <a:xfrm>
              <a:off x="463922" y="3187179"/>
              <a:ext cx="2147780" cy="375366"/>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指向核心素养的小学数学低段“思考题”教学研究</a:t>
              </a:r>
              <a:endParaRPr lang="zh-CN" altLang="en-US" sz="20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sp>
          <p:nvSpPr>
            <p:cNvPr id="45" name="文本框 44"/>
            <p:cNvSpPr txBox="1"/>
            <p:nvPr/>
          </p:nvSpPr>
          <p:spPr>
            <a:xfrm>
              <a:off x="513844" y="3587776"/>
              <a:ext cx="2038853" cy="254829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   </a:t>
              </a:r>
              <a:r>
                <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rPr>
                <a:t>理解和定位小学数学低段“思考题”的编写意图，梳理“思考题”背后指向的核心素养。立足学生的思维差异，为“思考题”的教学提供参考，发展学生核心素养的同时，帮助教师把握“思考题”内容，丰富“思考题”的教学方式。</a:t>
              </a:r>
              <a:endParaRPr lang="zh-CN" altLang="en-US" sz="2000" dirty="0">
                <a:solidFill>
                  <a:schemeClr val="tx1">
                    <a:lumMod val="85000"/>
                    <a:lumOff val="15000"/>
                  </a:schemeClr>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endParaRPr>
            </a:p>
          </p:txBody>
        </p:sp>
      </p:grpSp>
      <p:grpSp>
        <p:nvGrpSpPr>
          <p:cNvPr id="54" name="组合 53"/>
          <p:cNvGrpSpPr/>
          <p:nvPr/>
        </p:nvGrpSpPr>
        <p:grpSpPr>
          <a:xfrm>
            <a:off x="-777839" y="78128"/>
            <a:ext cx="431800" cy="1035200"/>
            <a:chOff x="-777839" y="78128"/>
            <a:chExt cx="431800" cy="1035200"/>
          </a:xfrm>
        </p:grpSpPr>
        <p:sp>
          <p:nvSpPr>
            <p:cNvPr id="55" name="矩形 54"/>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4615815" y="516890"/>
            <a:ext cx="3103245"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一、核心概念界定</a:t>
            </a:r>
            <a:endParaRPr lang="zh-CN" altLang="en-US" sz="2800" b="1"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12192000" cy="6859051"/>
          </a:xfrm>
          <a:prstGeom prst="rect">
            <a:avLst/>
          </a:prstGeom>
        </p:spPr>
      </p:pic>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30200"/>
            <a:ext cx="11518900" cy="6197600"/>
          </a:xfrm>
          <a:prstGeom prst="rect">
            <a:avLst/>
          </a:prstGeom>
        </p:spPr>
      </p:pic>
      <p:pic>
        <p:nvPicPr>
          <p:cNvPr id="53" name="图片 52" descr="桌子上放着笔记本电脑的人&#10;&#10;描述已自动生成"/>
          <p:cNvPicPr>
            <a:picLocks noChangeAspect="1"/>
          </p:cNvPicPr>
          <p:nvPr/>
        </p:nvPicPr>
        <p:blipFill>
          <a:blip r:embed="rId5">
            <a:extLst>
              <a:ext uri="{28A0092B-C50C-407E-A947-70E740481C1C}">
                <a14:useLocalDpi xmlns:a14="http://schemas.microsoft.com/office/drawing/2010/main" val="0"/>
              </a:ext>
            </a:extLst>
          </a:blip>
          <a:srcRect l="22434" t="1740" r="7308" b="4316"/>
          <a:stretch>
            <a:fillRect/>
          </a:stretch>
        </p:blipFill>
        <p:spPr>
          <a:xfrm>
            <a:off x="7532815" y="1930401"/>
            <a:ext cx="4288320" cy="3822685"/>
          </a:xfrm>
          <a:custGeom>
            <a:avLst/>
            <a:gdLst>
              <a:gd name="connsiteX0" fmla="*/ 0 w 4288320"/>
              <a:gd name="connsiteY0" fmla="*/ 0 h 3822685"/>
              <a:gd name="connsiteX1" fmla="*/ 4288320 w 4288320"/>
              <a:gd name="connsiteY1" fmla="*/ 0 h 3822685"/>
              <a:gd name="connsiteX2" fmla="*/ 4288320 w 4288320"/>
              <a:gd name="connsiteY2" fmla="*/ 3822685 h 3822685"/>
              <a:gd name="connsiteX3" fmla="*/ 0 w 4288320"/>
              <a:gd name="connsiteY3" fmla="*/ 3822685 h 3822685"/>
            </a:gdLst>
            <a:ahLst/>
            <a:cxnLst>
              <a:cxn ang="0">
                <a:pos x="connsiteX0" y="connsiteY0"/>
              </a:cxn>
              <a:cxn ang="0">
                <a:pos x="connsiteX1" y="connsiteY1"/>
              </a:cxn>
              <a:cxn ang="0">
                <a:pos x="connsiteX2" y="connsiteY2"/>
              </a:cxn>
              <a:cxn ang="0">
                <a:pos x="connsiteX3" y="connsiteY3"/>
              </a:cxn>
            </a:cxnLst>
            <a:rect l="l" t="t" r="r" b="b"/>
            <a:pathLst>
              <a:path w="4288320" h="3822685">
                <a:moveTo>
                  <a:pt x="0" y="0"/>
                </a:moveTo>
                <a:lnTo>
                  <a:pt x="4288320" y="0"/>
                </a:lnTo>
                <a:lnTo>
                  <a:pt x="4288320" y="3822685"/>
                </a:lnTo>
                <a:lnTo>
                  <a:pt x="0" y="3822685"/>
                </a:lnTo>
                <a:close/>
              </a:path>
            </a:pathLst>
          </a:custGeom>
        </p:spPr>
      </p:pic>
      <p:grpSp>
        <p:nvGrpSpPr>
          <p:cNvPr id="54" name="组合 53"/>
          <p:cNvGrpSpPr/>
          <p:nvPr/>
        </p:nvGrpSpPr>
        <p:grpSpPr>
          <a:xfrm>
            <a:off x="-777839" y="78128"/>
            <a:ext cx="431800" cy="1035200"/>
            <a:chOff x="-777839" y="78128"/>
            <a:chExt cx="431800" cy="1035200"/>
          </a:xfrm>
        </p:grpSpPr>
        <p:sp>
          <p:nvSpPr>
            <p:cNvPr id="55" name="矩形 54"/>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4615543" y="517126"/>
            <a:ext cx="2960914"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二、研究的价值</a:t>
            </a:r>
            <a:endParaRPr lang="zh-CN" altLang="en-US" sz="2800" b="1" dirty="0">
              <a:latin typeface="黑体" panose="02010609060101010101" charset="-122"/>
              <a:ea typeface="黑体" panose="02010609060101010101" charset="-122"/>
            </a:endParaRPr>
          </a:p>
        </p:txBody>
      </p:sp>
      <p:sp>
        <p:nvSpPr>
          <p:cNvPr id="2" name="文本框 1"/>
          <p:cNvSpPr txBox="1"/>
          <p:nvPr/>
        </p:nvSpPr>
        <p:spPr>
          <a:xfrm>
            <a:off x="635000" y="1168400"/>
            <a:ext cx="6727825" cy="5015865"/>
          </a:xfrm>
          <a:prstGeom prst="rect">
            <a:avLst/>
          </a:prstGeom>
          <a:noFill/>
        </p:spPr>
        <p:txBody>
          <a:bodyPr wrap="square" rtlCol="0">
            <a:spAutoFit/>
          </a:bodyPr>
          <a:p>
            <a:r>
              <a:rPr lang="zh-CN" altLang="en-US" sz="28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sym typeface="+mn-ea"/>
              </a:rPr>
              <a:t>理论价值</a:t>
            </a:r>
            <a:endParaRPr lang="zh-CN" altLang="en-US" sz="28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sym typeface="+mn-ea"/>
            </a:endParaRPr>
          </a:p>
          <a:p>
            <a:endParaRPr lang="zh-CN" altLang="en-US" sz="28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sym typeface="+mn-ea"/>
            </a:endParaRPr>
          </a:p>
          <a:p>
            <a:r>
              <a:rPr lang="en-US" altLang="zh-CN"/>
              <a:t>   </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在小学数学教材中，“思考题”是在每个单元中出现频率较高、篇幅不小的重要内容。“思考题”涵盖着一课甚至一单元的重难点，如何完善“思考题”的教学以便更适用于当前课堂是值得研究的课题。</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本研究结合新课标提倡的核心素养，从小学低段“思考题”教学上存在的问题出发，深入研究小学数学低段“思考题”教材编排特点，为教学本身提供一些理论思考的同时，引起一线教师关于如何教学的话题探讨，进而对教学本身提供一些完善的理论思考。</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形 2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0" y="-1"/>
            <a:ext cx="12192000" cy="6859051"/>
          </a:xfrm>
          <a:prstGeom prst="rect">
            <a:avLst/>
          </a:prstGeom>
        </p:spPr>
      </p:pic>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30200"/>
            <a:ext cx="11518900" cy="6197600"/>
          </a:xfrm>
          <a:prstGeom prst="rect">
            <a:avLst/>
          </a:prstGeom>
        </p:spPr>
      </p:pic>
      <p:pic>
        <p:nvPicPr>
          <p:cNvPr id="53" name="图片 52" descr="桌子上放着笔记本电脑的人&#10;&#10;描述已自动生成"/>
          <p:cNvPicPr>
            <a:picLocks noChangeAspect="1"/>
          </p:cNvPicPr>
          <p:nvPr/>
        </p:nvPicPr>
        <p:blipFill>
          <a:blip r:embed="rId5">
            <a:extLst>
              <a:ext uri="{28A0092B-C50C-407E-A947-70E740481C1C}">
                <a14:useLocalDpi xmlns:a14="http://schemas.microsoft.com/office/drawing/2010/main" val="0"/>
              </a:ext>
            </a:extLst>
          </a:blip>
          <a:srcRect l="22434" t="1740" r="7308" b="4316"/>
          <a:stretch>
            <a:fillRect/>
          </a:stretch>
        </p:blipFill>
        <p:spPr>
          <a:xfrm>
            <a:off x="8283575" y="2440940"/>
            <a:ext cx="3537585" cy="3154045"/>
          </a:xfrm>
          <a:custGeom>
            <a:avLst/>
            <a:gdLst>
              <a:gd name="connsiteX0" fmla="*/ 0 w 4288320"/>
              <a:gd name="connsiteY0" fmla="*/ 0 h 3822685"/>
              <a:gd name="connsiteX1" fmla="*/ 4288320 w 4288320"/>
              <a:gd name="connsiteY1" fmla="*/ 0 h 3822685"/>
              <a:gd name="connsiteX2" fmla="*/ 4288320 w 4288320"/>
              <a:gd name="connsiteY2" fmla="*/ 3822685 h 3822685"/>
              <a:gd name="connsiteX3" fmla="*/ 0 w 4288320"/>
              <a:gd name="connsiteY3" fmla="*/ 3822685 h 3822685"/>
            </a:gdLst>
            <a:ahLst/>
            <a:cxnLst>
              <a:cxn ang="0">
                <a:pos x="connsiteX0" y="connsiteY0"/>
              </a:cxn>
              <a:cxn ang="0">
                <a:pos x="connsiteX1" y="connsiteY1"/>
              </a:cxn>
              <a:cxn ang="0">
                <a:pos x="connsiteX2" y="connsiteY2"/>
              </a:cxn>
              <a:cxn ang="0">
                <a:pos x="connsiteX3" y="connsiteY3"/>
              </a:cxn>
            </a:cxnLst>
            <a:rect l="l" t="t" r="r" b="b"/>
            <a:pathLst>
              <a:path w="4288320" h="3822685">
                <a:moveTo>
                  <a:pt x="0" y="0"/>
                </a:moveTo>
                <a:lnTo>
                  <a:pt x="4288320" y="0"/>
                </a:lnTo>
                <a:lnTo>
                  <a:pt x="4288320" y="3822685"/>
                </a:lnTo>
                <a:lnTo>
                  <a:pt x="0" y="3822685"/>
                </a:lnTo>
                <a:close/>
              </a:path>
            </a:pathLst>
          </a:custGeom>
        </p:spPr>
      </p:pic>
      <p:grpSp>
        <p:nvGrpSpPr>
          <p:cNvPr id="54" name="组合 53"/>
          <p:cNvGrpSpPr/>
          <p:nvPr/>
        </p:nvGrpSpPr>
        <p:grpSpPr>
          <a:xfrm>
            <a:off x="-777839" y="78128"/>
            <a:ext cx="431800" cy="1035200"/>
            <a:chOff x="-777839" y="78128"/>
            <a:chExt cx="431800" cy="1035200"/>
          </a:xfrm>
        </p:grpSpPr>
        <p:sp>
          <p:nvSpPr>
            <p:cNvPr id="55" name="矩形 54"/>
            <p:cNvSpPr/>
            <p:nvPr/>
          </p:nvSpPr>
          <p:spPr>
            <a:xfrm>
              <a:off x="-777839" y="78128"/>
              <a:ext cx="431800" cy="431800"/>
            </a:xfrm>
            <a:prstGeom prst="rect">
              <a:avLst/>
            </a:prstGeom>
            <a:solidFill>
              <a:srgbClr val="00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77839" y="681528"/>
              <a:ext cx="431800" cy="431800"/>
            </a:xfrm>
            <a:prstGeom prst="rect">
              <a:avLst/>
            </a:prstGeom>
            <a:solidFill>
              <a:srgbClr val="F8B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4615543" y="517126"/>
            <a:ext cx="2960914" cy="521970"/>
          </a:xfrm>
          <a:prstGeom prst="rect">
            <a:avLst/>
          </a:prstGeom>
          <a:noFill/>
        </p:spPr>
        <p:txBody>
          <a:bodyPr wrap="square" rtlCol="0">
            <a:spAutoFit/>
          </a:bodyPr>
          <a:lstStyle>
            <a:defPPr>
              <a:defRPr lang="zh-CN"/>
            </a:defPPr>
            <a:lvl1pPr algn="ctr">
              <a:defRPr sz="5400">
                <a:latin typeface="汉仪大宋简" panose="02010609000101010101" pitchFamily="49" charset="-122"/>
                <a:ea typeface="汉仪大宋简" panose="02010609000101010101" pitchFamily="49" charset="-122"/>
              </a:defRPr>
            </a:lvl1pPr>
          </a:lstStyle>
          <a:p>
            <a:r>
              <a:rPr lang="zh-CN" altLang="en-US" sz="2800" b="1" dirty="0">
                <a:latin typeface="黑体" panose="02010609060101010101" charset="-122"/>
                <a:ea typeface="黑体" panose="02010609060101010101" charset="-122"/>
              </a:rPr>
              <a:t>二、研究的价值</a:t>
            </a:r>
            <a:endParaRPr lang="zh-CN" altLang="en-US" sz="2800" b="1" dirty="0">
              <a:latin typeface="黑体" panose="02010609060101010101" charset="-122"/>
              <a:ea typeface="黑体" panose="02010609060101010101" charset="-122"/>
            </a:endParaRPr>
          </a:p>
        </p:txBody>
      </p:sp>
      <p:sp>
        <p:nvSpPr>
          <p:cNvPr id="2" name="文本框 1"/>
          <p:cNvSpPr txBox="1"/>
          <p:nvPr/>
        </p:nvSpPr>
        <p:spPr>
          <a:xfrm>
            <a:off x="635000" y="1113155"/>
            <a:ext cx="7530465" cy="5323205"/>
          </a:xfrm>
          <a:prstGeom prst="rect">
            <a:avLst/>
          </a:prstGeom>
          <a:noFill/>
        </p:spPr>
        <p:txBody>
          <a:bodyPr wrap="square" rtlCol="0">
            <a:spAutoFit/>
          </a:bodyPr>
          <a:p>
            <a:r>
              <a:rPr lang="zh-CN" altLang="en-US" sz="28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sym typeface="+mn-ea"/>
              </a:rPr>
              <a:t>实践价值</a:t>
            </a:r>
            <a:endParaRPr lang="zh-CN" altLang="en-US" sz="2800" b="1" dirty="0">
              <a:solidFill>
                <a:srgbClr val="003F76"/>
              </a:solidFill>
              <a:latin typeface="Noto Sans S Chinese Regular" panose="020B0500000000000000" pitchFamily="34" charset="-122"/>
              <a:ea typeface="Noto Sans S Chinese Regular" panose="020B0500000000000000" pitchFamily="34" charset="-122"/>
              <a:cs typeface="文泉驿等宽微米黑" panose="020B0606030804020204" pitchFamily="34" charset="-122"/>
              <a:sym typeface="+mn-ea"/>
            </a:endParaRPr>
          </a:p>
          <a:p>
            <a:r>
              <a:rPr lang="en-US" altLang="zh-CN"/>
              <a:t>   </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楷体" panose="02010609060101010101" charset="-122"/>
                <a:ea typeface="楷体" panose="02010609060101010101" charset="-122"/>
                <a:cs typeface="楷体" panose="02010609060101010101" charset="-122"/>
              </a:rPr>
              <a:t>（1）有利于挖掘教材应用价值</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苏教版教材结合数学新课标，经过系统编排把思考题放在相关课时的末尾，并配有插图。这些“思考题”的编排具有知识的一致性、知识的综合性、知识的拓展性的特点。通过结合核心素养，对小学低学段数学教材中的“思考题”进行挖掘，能最大发挥教材的价值，引起一线教师的重视。</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楷体" panose="02010609060101010101" charset="-122"/>
                <a:ea typeface="楷体" panose="02010609060101010101" charset="-122"/>
                <a:cs typeface="楷体" panose="02010609060101010101" charset="-122"/>
              </a:rPr>
              <a:t>（2）有利于发展学生核心素养</a:t>
            </a:r>
            <a:endParaRPr lang="zh-CN" altLang="en-US" sz="2400" b="1">
              <a:latin typeface="楷体" panose="02010609060101010101" charset="-122"/>
              <a:ea typeface="楷体" panose="02010609060101010101" charset="-122"/>
              <a:cs typeface="楷体" panose="02010609060101010101"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本研究有利于改善低段“思考题”在以往教学中的困境，引导教师在低段“思考题”教学中关注学生思维差异，发展学生的核心素养。促使教师重视“思考题”教学，帮助学生掌握数学知识的同时锻炼学生的数学思维，发展学生的数学核心素养。</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push dir="u"/>
      </p:transition>
    </mc:Choice>
    <mc:Fallback>
      <p:transition>
        <p:push dir="u"/>
      </p:transition>
    </mc:Fallback>
  </mc:AlternateContent>
</p:sld>
</file>

<file path=ppt/tags/tag1.xml><?xml version="1.0" encoding="utf-8"?>
<p:tagLst xmlns:p="http://schemas.openxmlformats.org/presentationml/2006/main">
  <p:tag name="KSO_WM_DIAGRAM_VIRTUALLY_FRAME" val="{&quot;height&quot;:338.66,&quot;left&quot;:421.79921259842524,&quot;top&quot;:107.10149606299213,&quot;width&quot;:367.55629921259845}"/>
</p:tagLst>
</file>

<file path=ppt/tags/tag10.xml><?xml version="1.0" encoding="utf-8"?>
<p:tagLst xmlns:p="http://schemas.openxmlformats.org/presentationml/2006/main">
  <p:tag name="KSO_WM_DIAGRAM_VIRTUALLY_FRAME" val="{&quot;height&quot;:338.66,&quot;left&quot;:421.79921259842524,&quot;top&quot;:107.10149606299213,&quot;width&quot;:367.55629921259845}"/>
</p:tagLst>
</file>

<file path=ppt/tags/tag11.xml><?xml version="1.0" encoding="utf-8"?>
<p:tagLst xmlns:p="http://schemas.openxmlformats.org/presentationml/2006/main">
  <p:tag name="KSO_WM_DIAGRAM_VIRTUALLY_FRAME" val="{&quot;height&quot;:338.66,&quot;left&quot;:421.79921259842524,&quot;top&quot;:107.10149606299213,&quot;width&quot;:367.55629921259845}"/>
</p:tagLst>
</file>

<file path=ppt/tags/tag12.xml><?xml version="1.0" encoding="utf-8"?>
<p:tagLst xmlns:p="http://schemas.openxmlformats.org/presentationml/2006/main">
  <p:tag name="KSO_WM_DIAGRAM_VIRTUALLY_FRAME" val="{&quot;height&quot;:338.66,&quot;left&quot;:421.79921259842524,&quot;top&quot;:107.10149606299213,&quot;width&quot;:367.55629921259845}"/>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PP_MARK_KEY" val="ea6f7cf5-1638-4396-a2c7-7f242cb7b31a"/>
  <p:tag name="COMMONDATA" val="eyJjb3VudCI6MiwiaGRpZCI6ImE5YTRlYjA5MjI1YmU5OWVlOTRiNjE5ZGJjMzRmYWU2IiwidXNlckNvdW50IjoyfQ=="/>
  <p:tag name="commondata" val="eyJjb3VudCI6MywiaGRpZCI6ImE5YTRlYjA5MjI1YmU5OWVlOTRiNjE5ZGJjMzRmYWU2IiwidXNlckNvdW50IjozfQ=="/>
</p:tagLst>
</file>

<file path=ppt/tags/tag2.xml><?xml version="1.0" encoding="utf-8"?>
<p:tagLst xmlns:p="http://schemas.openxmlformats.org/presentationml/2006/main">
  <p:tag name="KSO_WM_DIAGRAM_VIRTUALLY_FRAME" val="{&quot;height&quot;:338.66,&quot;left&quot;:421.79921259842524,&quot;top&quot;:107.10149606299213,&quot;width&quot;:367.55629921259845}"/>
</p:tagLst>
</file>

<file path=ppt/tags/tag3.xml><?xml version="1.0" encoding="utf-8"?>
<p:tagLst xmlns:p="http://schemas.openxmlformats.org/presentationml/2006/main">
  <p:tag name="KSO_WM_DIAGRAM_VIRTUALLY_FRAME" val="{&quot;height&quot;:338.66,&quot;left&quot;:421.79921259842524,&quot;top&quot;:107.10149606299213,&quot;width&quot;:367.55629921259845}"/>
</p:tagLst>
</file>

<file path=ppt/tags/tag4.xml><?xml version="1.0" encoding="utf-8"?>
<p:tagLst xmlns:p="http://schemas.openxmlformats.org/presentationml/2006/main">
  <p:tag name="KSO_WM_DIAGRAM_VIRTUALLY_FRAME" val="{&quot;height&quot;:338.66,&quot;left&quot;:421.79921259842524,&quot;top&quot;:107.10149606299213,&quot;width&quot;:367.55629921259845}"/>
</p:tagLst>
</file>

<file path=ppt/tags/tag5.xml><?xml version="1.0" encoding="utf-8"?>
<p:tagLst xmlns:p="http://schemas.openxmlformats.org/presentationml/2006/main">
  <p:tag name="KSO_WM_DIAGRAM_VIRTUALLY_FRAME" val="{&quot;height&quot;:338.66,&quot;left&quot;:421.79921259842524,&quot;top&quot;:107.10149606299213,&quot;width&quot;:367.55629921259845}"/>
</p:tagLst>
</file>

<file path=ppt/tags/tag6.xml><?xml version="1.0" encoding="utf-8"?>
<p:tagLst xmlns:p="http://schemas.openxmlformats.org/presentationml/2006/main">
  <p:tag name="KSO_WM_DIAGRAM_VIRTUALLY_FRAME" val="{&quot;height&quot;:338.66,&quot;left&quot;:421.79921259842524,&quot;top&quot;:107.10149606299213,&quot;width&quot;:367.55629921259845}"/>
</p:tagLst>
</file>

<file path=ppt/tags/tag7.xml><?xml version="1.0" encoding="utf-8"?>
<p:tagLst xmlns:p="http://schemas.openxmlformats.org/presentationml/2006/main">
  <p:tag name="KSO_WM_DIAGRAM_VIRTUALLY_FRAME" val="{&quot;height&quot;:338.66,&quot;left&quot;:421.79921259842524,&quot;top&quot;:107.10149606299213,&quot;width&quot;:367.55629921259845}"/>
</p:tagLst>
</file>

<file path=ppt/tags/tag8.xml><?xml version="1.0" encoding="utf-8"?>
<p:tagLst xmlns:p="http://schemas.openxmlformats.org/presentationml/2006/main">
  <p:tag name="KSO_WM_DIAGRAM_VIRTUALLY_FRAME" val="{&quot;height&quot;:338.66,&quot;left&quot;:421.79921259842524,&quot;top&quot;:107.10149606299213,&quot;width&quot;:367.55629921259845}"/>
</p:tagLst>
</file>

<file path=ppt/tags/tag9.xml><?xml version="1.0" encoding="utf-8"?>
<p:tagLst xmlns:p="http://schemas.openxmlformats.org/presentationml/2006/main">
  <p:tag name="KSO_WM_DIAGRAM_VIRTUALLY_FRAME" val="{&quot;height&quot;:338.66,&quot;left&quot;:421.79921259842524,&quot;top&quot;:107.10149606299213,&quot;width&quot;:367.556299212598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3172</Words>
  <Application>WPS 演示</Application>
  <PresentationFormat>宽屏</PresentationFormat>
  <Paragraphs>154</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黑体</vt:lpstr>
      <vt:lpstr>汉仪大宋简</vt:lpstr>
      <vt:lpstr>华文仿宋</vt:lpstr>
      <vt:lpstr>Noto Sans S Chinese Regular</vt:lpstr>
      <vt:lpstr>文泉驿等宽微米黑</vt:lpstr>
      <vt:lpstr>楷体</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王蒙</cp:lastModifiedBy>
  <cp:revision>39</cp:revision>
  <dcterms:created xsi:type="dcterms:W3CDTF">2021-03-18T12:28:00Z</dcterms:created>
  <dcterms:modified xsi:type="dcterms:W3CDTF">2024-06-18T22:45:27Z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606372208_embed</vt:lpwstr>
  </property>
  <property fmtid="{D5CDD505-2E9C-101B-9397-08002B2CF9AE}" pid="3" name="KSOProductBuildVer">
    <vt:lpwstr>2052-12.1.0.16729</vt:lpwstr>
  </property>
  <property fmtid="{D5CDD505-2E9C-101B-9397-08002B2CF9AE}" pid="4" name="KSOTemplateUUID">
    <vt:lpwstr>v1.0_mb_4xZ59Ycuwh8Y9yp59Cw3Lg==</vt:lpwstr>
  </property>
  <property fmtid="{D5CDD505-2E9C-101B-9397-08002B2CF9AE}" pid="5" name="ICV">
    <vt:lpwstr>EB8C6964B4A740F5A0E4C08F59FF5A69_13</vt:lpwstr>
  </property>
</Properties>
</file>